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7"/>
  </p:notesMasterIdLst>
  <p:sldIdLst>
    <p:sldId id="263" r:id="rId2"/>
    <p:sldId id="528" r:id="rId3"/>
    <p:sldId id="529" r:id="rId4"/>
    <p:sldId id="527" r:id="rId5"/>
    <p:sldId id="464" r:id="rId6"/>
    <p:sldId id="261" r:id="rId7"/>
    <p:sldId id="424" r:id="rId8"/>
    <p:sldId id="520" r:id="rId9"/>
    <p:sldId id="508" r:id="rId10"/>
    <p:sldId id="515" r:id="rId11"/>
    <p:sldId id="505" r:id="rId12"/>
    <p:sldId id="516" r:id="rId13"/>
    <p:sldId id="509" r:id="rId14"/>
    <p:sldId id="507" r:id="rId15"/>
    <p:sldId id="448" r:id="rId16"/>
    <p:sldId id="521" r:id="rId17"/>
    <p:sldId id="450" r:id="rId18"/>
    <p:sldId id="472" r:id="rId19"/>
    <p:sldId id="451" r:id="rId20"/>
    <p:sldId id="523" r:id="rId21"/>
    <p:sldId id="452" r:id="rId22"/>
    <p:sldId id="453" r:id="rId23"/>
    <p:sldId id="476" r:id="rId24"/>
    <p:sldId id="473" r:id="rId25"/>
    <p:sldId id="457" r:id="rId26"/>
    <p:sldId id="455" r:id="rId27"/>
    <p:sldId id="511" r:id="rId28"/>
    <p:sldId id="474" r:id="rId29"/>
    <p:sldId id="475" r:id="rId30"/>
    <p:sldId id="408" r:id="rId31"/>
    <p:sldId id="300" r:id="rId32"/>
    <p:sldId id="458" r:id="rId33"/>
    <p:sldId id="478" r:id="rId34"/>
    <p:sldId id="526" r:id="rId35"/>
    <p:sldId id="479" r:id="rId36"/>
    <p:sldId id="513" r:id="rId37"/>
    <p:sldId id="418" r:id="rId38"/>
    <p:sldId id="480" r:id="rId39"/>
    <p:sldId id="483" r:id="rId40"/>
    <p:sldId id="522" r:id="rId41"/>
    <p:sldId id="257" r:id="rId42"/>
    <p:sldId id="484" r:id="rId43"/>
    <p:sldId id="485" r:id="rId44"/>
    <p:sldId id="486" r:id="rId45"/>
    <p:sldId id="487" r:id="rId46"/>
    <p:sldId id="488" r:id="rId47"/>
    <p:sldId id="489" r:id="rId48"/>
    <p:sldId id="490" r:id="rId49"/>
    <p:sldId id="503" r:id="rId50"/>
    <p:sldId id="519" r:id="rId51"/>
    <p:sldId id="470" r:id="rId52"/>
    <p:sldId id="468" r:id="rId53"/>
    <p:sldId id="482" r:id="rId54"/>
    <p:sldId id="491" r:id="rId55"/>
    <p:sldId id="462" r:id="rId56"/>
    <p:sldId id="524" r:id="rId57"/>
    <p:sldId id="444" r:id="rId58"/>
    <p:sldId id="461" r:id="rId59"/>
    <p:sldId id="493" r:id="rId60"/>
    <p:sldId id="492" r:id="rId61"/>
    <p:sldId id="495" r:id="rId62"/>
    <p:sldId id="497" r:id="rId63"/>
    <p:sldId id="496" r:id="rId64"/>
    <p:sldId id="499" r:id="rId65"/>
    <p:sldId id="384" r:id="rId66"/>
    <p:sldId id="517" r:id="rId67"/>
    <p:sldId id="436" r:id="rId68"/>
    <p:sldId id="348" r:id="rId69"/>
    <p:sldId id="518" r:id="rId70"/>
    <p:sldId id="514" r:id="rId71"/>
    <p:sldId id="417" r:id="rId72"/>
    <p:sldId id="353" r:id="rId73"/>
    <p:sldId id="500" r:id="rId74"/>
    <p:sldId id="330" r:id="rId75"/>
    <p:sldId id="258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CC0066"/>
    <a:srgbClr val="FF5050"/>
    <a:srgbClr val="FF6600"/>
    <a:srgbClr val="FF9933"/>
    <a:srgbClr val="FFCC00"/>
    <a:srgbClr val="FFFF00"/>
    <a:srgbClr val="1B9D43"/>
    <a:srgbClr val="CCEC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80800" autoAdjust="0"/>
  </p:normalViewPr>
  <p:slideViewPr>
    <p:cSldViewPr showGuides="1">
      <p:cViewPr varScale="1">
        <p:scale>
          <a:sx n="210" d="100"/>
          <a:sy n="210" d="100"/>
        </p:scale>
        <p:origin x="438" y="180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150" d="100"/>
        <a:sy n="150" d="100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95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4918A-DE2C-81FC-D77C-B87246DAB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83E99A-4511-057A-130D-30D834AF34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4746A-43E9-A34E-6065-5D69A8C7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answers are “YES” - 6 out of 6 on the technical scale</a:t>
            </a:r>
          </a:p>
          <a:p>
            <a:r>
              <a:rPr lang="en-US" dirty="0"/>
              <a:t>Particular note: Developers has free reign to add missing index recommendations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BD2D-D5FC-3C09-23DE-4C41700AA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72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*07:00*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= Costs to </a:t>
            </a:r>
            <a:r>
              <a:rPr lang="en-US" u="sng" dirty="0"/>
              <a:t>C</a:t>
            </a:r>
            <a:r>
              <a:rPr lang="en-US" dirty="0"/>
              <a:t>reate, </a:t>
            </a:r>
            <a:r>
              <a:rPr lang="en-US" u="sng" dirty="0"/>
              <a:t>R</a:t>
            </a:r>
            <a:r>
              <a:rPr lang="en-US" dirty="0"/>
              <a:t>ead, </a:t>
            </a:r>
            <a:r>
              <a:rPr lang="en-US" u="sng" dirty="0"/>
              <a:t>U</a:t>
            </a:r>
            <a:r>
              <a:rPr lang="en-US" dirty="0"/>
              <a:t>pdate, </a:t>
            </a:r>
            <a:r>
              <a:rPr lang="en-US" u="sng" dirty="0"/>
              <a:t>D</a:t>
            </a:r>
            <a:r>
              <a:rPr lang="en-US" dirty="0"/>
              <a:t>elete (“CRUD”) data in tables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71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*08:00*</a:t>
            </a:r>
          </a:p>
          <a:p>
            <a:r>
              <a:rPr lang="en-US" dirty="0"/>
              <a:t>90 metrics of measured HURT</a:t>
            </a:r>
          </a:p>
          <a:p>
            <a:r>
              <a:rPr lang="en-US" dirty="0"/>
              <a:t>Lumped into 12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74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08:30</a:t>
            </a:r>
          </a:p>
          <a:p>
            <a:r>
              <a:rPr lang="en-US" dirty="0"/>
              <a:t>Wait - not going to get into threads and scheduler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44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CC1F1-F9B5-E924-51C4-A498BEF5B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751FE-753D-012B-98E3-A54604B78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3DD6D-2C80-CDC7-8A3E-927C723BE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09:00</a:t>
            </a:r>
          </a:p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ACID - atomicity, consistency, isolation, durability</a:t>
            </a:r>
            <a:endParaRPr lang="en-US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C717-C654-1AC3-1BCB-A0CF5F20B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38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09:30</a:t>
            </a:r>
          </a:p>
          <a:p>
            <a:pPr lvl="0"/>
            <a:r>
              <a:rPr lang="en-US" dirty="0" err="1"/>
              <a:t>column_value_push_off_row</a:t>
            </a:r>
            <a:r>
              <a:rPr lang="en-US" dirty="0"/>
              <a:t> = to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16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10:00</a:t>
            </a:r>
          </a:p>
          <a:p>
            <a:pPr lvl="0"/>
            <a:r>
              <a:rPr lang="en-US" dirty="0" err="1"/>
              <a:t>column_value_pull_in_row</a:t>
            </a:r>
            <a:r>
              <a:rPr lang="en-US" dirty="0"/>
              <a:t> = from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7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42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6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7B42B-93A5-C8AF-4E80-83D58361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6A165-A873-8A69-9BB7-F15AA733B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73558-C5DF-E024-9B34-9E14BF177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82D53-A09C-0178-8F71-612C9E17C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7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are primary sources of bottlenecks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4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621E-A2B2-BC7C-C045-412C185C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98FBF-EBB3-B88A-9D0F-26D293317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CB946-63E9-16EB-4120-460B2C68F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25EDC-26A0-957A-E1F0-FB0B87B51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75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TOP (###) - if index keys match ORDER BY columns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7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F7E8F-9360-225C-2E7B-3FB9625A4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BB998-CBEF-EB5B-72AA-1FBFC3263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80793-FF70-E69C-BF89-F0EA7CE30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13:30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D0156-A093-4D24-2741-E19300B0C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6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14:00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corrected by creating clustered index -or- table rebuild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50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*10:00*</a:t>
            </a:r>
          </a:p>
          <a:p>
            <a:pPr lvl="0"/>
            <a:r>
              <a:rPr lang="en-US" dirty="0"/>
              <a:t>Special data allocations: LOB_DATA &amp; ROW_OVERFLOW_DATA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06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14:30</a:t>
            </a:r>
          </a:p>
          <a:p>
            <a:r>
              <a:rPr lang="en-US" dirty="0"/>
              <a:t>90 hurt metrics</a:t>
            </a:r>
          </a:p>
          <a:p>
            <a:r>
              <a:rPr lang="en-US" dirty="0"/>
              <a:t>Why by table - it’s where the data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53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</a:t>
            </a:r>
          </a:p>
          <a:p>
            <a:r>
              <a:rPr lang="en-US" dirty="0"/>
              <a:t>Parameterized in </a:t>
            </a:r>
            <a:r>
              <a:rPr lang="en-US" dirty="0" err="1"/>
              <a:t>SQLXL_Index</a:t>
            </a:r>
            <a:endParaRPr lang="en-US" dirty="0"/>
          </a:p>
          <a:p>
            <a:r>
              <a:rPr lang="en-US" dirty="0"/>
              <a:t>19 different values</a:t>
            </a:r>
          </a:p>
          <a:p>
            <a:r>
              <a:rPr lang="en-US" dirty="0"/>
              <a:t>Reflect your server’s operational metrics</a:t>
            </a:r>
          </a:p>
          <a:p>
            <a:r>
              <a:rPr lang="en-US" dirty="0"/>
              <a:t>Aggregated to Table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12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*16:00*</a:t>
            </a:r>
          </a:p>
          <a:p>
            <a:r>
              <a:rPr lang="en-US" dirty="0"/>
              <a:t>Stunning insight - a lot less work to make significant improvement in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13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Sample Data - Microsoft’s </a:t>
            </a:r>
            <a:r>
              <a:rPr lang="en-US" b="1" dirty="0" err="1">
                <a:solidFill>
                  <a:schemeClr val="tx1"/>
                </a:solidFill>
              </a:rPr>
              <a:t>WideWorldImporters_FULL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Run </a:t>
            </a:r>
            <a:r>
              <a:rPr lang="en-US" b="1" dirty="0" err="1">
                <a:solidFill>
                  <a:schemeClr val="tx1"/>
                </a:solidFill>
              </a:rPr>
              <a:t>SQLXL_Index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Display in Excel - </a:t>
            </a:r>
            <a:r>
              <a:rPr lang="en-US" dirty="0">
                <a:solidFill>
                  <a:schemeClr val="tx1"/>
                </a:solidFill>
              </a:rPr>
              <a:t>Automagically transferred to Excel via macros and ADODB connection</a:t>
            </a:r>
          </a:p>
          <a:p>
            <a:r>
              <a:rPr lang="en-US" dirty="0">
                <a:solidFill>
                  <a:schemeClr val="tx1"/>
                </a:solidFill>
              </a:rPr>
              <a:t>Dropdown - select columns displayed- </a:t>
            </a:r>
            <a:r>
              <a:rPr lang="en-US" b="1" dirty="0">
                <a:solidFill>
                  <a:schemeClr val="tx1"/>
                </a:solidFill>
              </a:rPr>
              <a:t>258 </a:t>
            </a:r>
            <a:r>
              <a:rPr lang="en-US" dirty="0">
                <a:solidFill>
                  <a:schemeClr val="tx1"/>
                </a:solidFill>
              </a:rPr>
              <a:t>columns at last count</a:t>
            </a:r>
          </a:p>
          <a:p>
            <a:r>
              <a:rPr lang="en-US" b="1" dirty="0">
                <a:solidFill>
                  <a:schemeClr val="tx1"/>
                </a:solidFill>
              </a:rPr>
              <a:t>Out of 90+ - 24</a:t>
            </a:r>
            <a:r>
              <a:rPr lang="en-US" dirty="0">
                <a:solidFill>
                  <a:schemeClr val="tx1"/>
                </a:solidFill>
              </a:rPr>
              <a:t> hurt metrics, computed as percent of instance/database</a:t>
            </a:r>
          </a:p>
          <a:p>
            <a:r>
              <a:rPr lang="en-US" dirty="0">
                <a:solidFill>
                  <a:schemeClr val="tx1"/>
                </a:solidFill>
              </a:rPr>
              <a:t>For each table</a:t>
            </a:r>
          </a:p>
          <a:p>
            <a:r>
              <a:rPr lang="en-US" dirty="0">
                <a:solidFill>
                  <a:schemeClr val="tx1"/>
                </a:solidFill>
              </a:rPr>
              <a:t>Columns highlighted “good” green to “bad” red</a:t>
            </a:r>
          </a:p>
          <a:p>
            <a:r>
              <a:rPr lang="en-US" dirty="0">
                <a:solidFill>
                  <a:schemeClr val="tx1"/>
                </a:solidFill>
              </a:rPr>
              <a:t>	not all good or all bad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47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Tx/>
              <a:buNone/>
            </a:pPr>
            <a:r>
              <a:rPr lang="en-US" dirty="0"/>
              <a:t>PROBLEM:</a:t>
            </a:r>
          </a:p>
          <a:p>
            <a:pPr marL="0" lvl="0" indent="0" algn="l">
              <a:buFontTx/>
              <a:buNone/>
            </a:pPr>
            <a:r>
              <a:rPr lang="en-US" dirty="0"/>
              <a:t>SQL Server became non-responsive (DAC anyone?)</a:t>
            </a:r>
          </a:p>
          <a:p>
            <a:pPr marL="0" lvl="0" indent="0" algn="l">
              <a:buFontTx/>
              <a:buNone/>
            </a:pPr>
            <a:r>
              <a:rPr lang="en-US" dirty="0"/>
              <a:t>Restarted server</a:t>
            </a:r>
          </a:p>
          <a:p>
            <a:pPr marL="0" lvl="0" indent="0" algn="l">
              <a:buFontTx/>
              <a:buNone/>
            </a:pPr>
            <a:r>
              <a:rPr lang="en-US" dirty="0"/>
              <a:t>3 days to recover - untangle members, events, and payments</a:t>
            </a:r>
          </a:p>
          <a:p>
            <a:pPr marL="0" lvl="0" indent="0" algn="l">
              <a:buFontTx/>
              <a:buNone/>
            </a:pPr>
            <a:r>
              <a:rPr lang="en-US" dirty="0"/>
              <a:t>Lost several big customers</a:t>
            </a:r>
          </a:p>
          <a:p>
            <a:pPr marL="0" lvl="0" indent="0" algn="l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85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Sample Data - Microsoft’s </a:t>
            </a:r>
            <a:r>
              <a:rPr lang="en-US" b="0" dirty="0" err="1">
                <a:solidFill>
                  <a:schemeClr val="tx1"/>
                </a:solidFill>
              </a:rPr>
              <a:t>WideWorldImporters_FULL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 err="1">
                <a:solidFill>
                  <a:schemeClr val="tx1"/>
                </a:solidFill>
              </a:rPr>
              <a:t>OrderLines</a:t>
            </a:r>
            <a:r>
              <a:rPr lang="en-US" b="0" dirty="0">
                <a:solidFill>
                  <a:schemeClr val="tx1"/>
                </a:solidFill>
              </a:rPr>
              <a:t> is 30% wait time 8% wait count – fewer longer</a:t>
            </a: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38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hurt can be spread unevenly across the pain metrics</a:t>
            </a:r>
          </a:p>
          <a:p>
            <a:r>
              <a:rPr lang="en-US" dirty="0"/>
              <a:t>Invoices is 24% wait time 85% wait count – more shorter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31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0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Others tell you “the patient is bleeding” not “what wound do you close first?”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depends - index covering a unique constraint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693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86C6C-BC09-112D-BCE9-C581846E5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84713B-3881-72CB-6654-B78ADEC13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561BB-284B-3389-D364-8E147624B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F297B-0625-078A-0F32-9609451C9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3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B8AE-C3C0-4B1A-F415-DD3C2BFE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4D6A-5BF3-0F9E-0FFB-DB5CADA9F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F68AD7-F30D-B4AE-E258-59448530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*24:00*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What are the 8 things you can do the indexes on a table?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9DFB-8AB0-8C9D-01E4-2A5F4B1AB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075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495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Purpose built 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33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F1AA8-230B-AD03-EFDF-D05176DD1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2E387-666B-FDE1-683E-4AEBE7441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907D0B-CF63-AC30-1BBE-1BA25BC30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0142-4F10-01BB-7297-CD7CA1067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7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4CF0-6992-6E7E-4DB2-B92B8689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7B4CB-A0F7-CD5A-2D9A-4CFCB69BD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7FC17-8B6F-5C29-5DDE-9A066ACE5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18BA4-9104-6289-C3EC-268E11E8B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5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606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5CB8A-2EDF-1C6D-991E-2B73DCB3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5B834-0669-D965-C784-30668A20A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C65BA-49CB-A9CB-AA98-6EBE5C8E0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Especially once weighted by share of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A0710-09E2-E507-4942-DCEB35DAF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19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6E8E-45C7-F643-2B33-4752B595B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83C5A-E40A-8CF5-AB78-D0701F291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C9889-47A8-7F9F-6CD5-75BB7BB1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keys different sequence (“overlap”)</a:t>
            </a:r>
          </a:p>
          <a:p>
            <a:r>
              <a:rPr lang="en-US" b="0" dirty="0"/>
              <a:t>Keys “contained” in another bigger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DAF6-815D-4D4E-4EE5-04588383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634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D706-E574-6712-515E-3336809DE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5BF03-237A-C248-6448-369482024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F20D7-DD1E-7440-9033-8E091389D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6E6EF-44DC-91EA-8647-BFA2287B1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66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93008-2E83-AE2D-21D0-A2303C95D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48558-9804-1A56-2EAB-033E9B820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D2103-F235-9CC3-7602-DB14A5C71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D7DF0-BCD5-E07E-044F-7CE97AB68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946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9E359-8F58-D4E8-9FA4-7E734243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A1148-B3AB-0BD0-B5DB-69F1FFBC6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BEC3F-436E-594C-208B-B46804B15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411EB-3426-C569-EF4B-9FEC5E803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437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*30:00*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Fixes applied &amp; server restarted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61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Fixes applied &amp; server restarted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13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Fixes applied &amp; server restarted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286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  <a:p>
            <a:r>
              <a:rPr lang="en-US" dirty="0"/>
              <a:t>Getting to the Action</a:t>
            </a:r>
          </a:p>
          <a:p>
            <a:r>
              <a:rPr lang="en-US" dirty="0"/>
              <a:t>	Click on Table Level priority</a:t>
            </a:r>
          </a:p>
          <a:p>
            <a:r>
              <a:rPr lang="en-US" dirty="0"/>
              <a:t>	Display changes to Index details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247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  <a:p>
            <a:r>
              <a:rPr lang="en-US" dirty="0"/>
              <a:t>Sorted by index type, Foreign Key, Missing Indexes, History tables, Internal Tables</a:t>
            </a:r>
          </a:p>
          <a:p>
            <a:r>
              <a:rPr lang="en-US" dirty="0"/>
              <a:t>Sorting available on column heads</a:t>
            </a:r>
          </a:p>
          <a:p>
            <a:r>
              <a:rPr lang="en-US" dirty="0"/>
              <a:t>Enable Optimize for Sequential key new in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66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02:00</a:t>
            </a:r>
          </a:p>
          <a:p>
            <a:pPr marL="0" indent="0" algn="l">
              <a:buNone/>
            </a:pPr>
            <a:r>
              <a:rPr lang="en-US" sz="1200" dirty="0"/>
              <a:t>“NO” answer is bad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392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Optimize for Sequential Key – New in 2019, “can” speed up inserts into tables with identity or sequence clustered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175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*37:00*</a:t>
            </a:r>
          </a:p>
          <a:p>
            <a:r>
              <a:rPr lang="en-US" dirty="0"/>
              <a:t>How did we come up with prescriptions? We diagnosed the symptoms.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834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34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*43:00*</a:t>
            </a:r>
          </a:p>
          <a:p>
            <a:r>
              <a:rPr lang="en-US" dirty="0"/>
              <a:t>Non-Default - Cost threshold for Parallelism</a:t>
            </a:r>
          </a:p>
          <a:p>
            <a:r>
              <a:rPr lang="en-US" dirty="0"/>
              <a:t>History and Internal Tables given a pass (mostly)</a:t>
            </a:r>
          </a:p>
          <a:p>
            <a:endParaRPr lang="en-US" dirty="0"/>
          </a:p>
          <a:p>
            <a:r>
              <a:rPr lang="en-US" dirty="0"/>
              <a:t>Version Aware - don’t ding SQL 2012 for new feature in SQL 2022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Link to </a:t>
            </a:r>
            <a:r>
              <a:rPr lang="en-US" dirty="0" err="1"/>
              <a:t>BlitzIndex</a:t>
            </a:r>
            <a:r>
              <a:rPr lang="en-US" dirty="0"/>
              <a:t> when same item found (57 items)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855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Diagnostics split into 2 elements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Things to know</a:t>
            </a:r>
          </a:p>
          <a:p>
            <a:pPr marL="171450" indent="-171450">
              <a:buFontTx/>
              <a:buChar char="-"/>
            </a:pPr>
            <a:r>
              <a:rPr lang="en-US" dirty="0"/>
              <a:t>High pain metrics and related values – top values only</a:t>
            </a:r>
          </a:p>
          <a:p>
            <a:pPr marL="0" indent="0">
              <a:buFontTx/>
              <a:buNone/>
            </a:pPr>
            <a:r>
              <a:rPr lang="en-US" dirty="0"/>
              <a:t>Trying to eliminate scrolling to “see” all of the key information</a:t>
            </a:r>
          </a:p>
          <a:p>
            <a:pPr marL="0" indent="0">
              <a:buFontTx/>
              <a:buNone/>
            </a:pPr>
            <a:r>
              <a:rPr lang="en-US" dirty="0" err="1"/>
              <a:t>BlitzIndex</a:t>
            </a:r>
            <a:r>
              <a:rPr lang="en-US" dirty="0"/>
              <a:t> Checks (BI##)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535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D11C6-7CBF-CF62-BF38-16EE7FCBB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C9A53-FB5C-0EF9-1767-A96836A01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BE996-6C46-FC00-F9E9-05494BC7E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Hurts &amp; related metrics</a:t>
            </a:r>
          </a:p>
          <a:p>
            <a:r>
              <a:rPr lang="en-US" dirty="0"/>
              <a:t>3 elements per hurt - metric type, metric total, percent instance,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3868-4B5B-B0D2-9607-E0267FD5E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535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Rowstore</a:t>
            </a:r>
            <a:endParaRPr lang="en-US" dirty="0"/>
          </a:p>
          <a:p>
            <a:r>
              <a:rPr lang="en-US" dirty="0"/>
              <a:t>To be replaced by existing NCS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BlitzIndex</a:t>
            </a:r>
            <a:r>
              <a:rPr lang="en-US" dirty="0"/>
              <a:t> Checks (BI##)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301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2A9AB-02DC-C783-59F0-65281A2B7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51A5AF-3705-FBCE-3EE7-46515A3B5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686B-2D7C-223D-F761-B923F657F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Selected priority columns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83B25-129E-2A14-13A3-A0CDF05DA0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541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*47:00*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54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64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“NO” answer is bad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452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2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*50:00*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09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*50:00*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328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51:45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068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28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885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847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Shout out to these and others whose community contributions went into this presentation</a:t>
            </a:r>
          </a:p>
          <a:p>
            <a:endParaRPr lang="en-US" dirty="0"/>
          </a:p>
          <a:p>
            <a:r>
              <a:rPr lang="en-US" dirty="0"/>
              <a:t>Future Adds:</a:t>
            </a:r>
          </a:p>
          <a:p>
            <a:r>
              <a:rPr lang="en-US" dirty="0"/>
              <a:t>Jared Westover</a:t>
            </a:r>
          </a:p>
          <a:p>
            <a:r>
              <a:rPr lang="en-US" dirty="0"/>
              <a:t>Pedro Lopes (MS)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*54:00*</a:t>
            </a:r>
          </a:p>
          <a:p>
            <a:r>
              <a:rPr lang="en-US" b="1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188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*59:00*</a:t>
            </a:r>
          </a:p>
          <a:p>
            <a:r>
              <a:rPr lang="en-US" dirty="0"/>
              <a:t>Session Evaluations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03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answers are “NO” - 6 out of 6 on the Business scale</a:t>
            </a:r>
          </a:p>
          <a:p>
            <a:r>
              <a:rPr lang="en-US" dirty="0"/>
              <a:t>Particular note: lift &amp; shift to cloud ended up costing more than 3X on premise</a:t>
            </a:r>
          </a:p>
          <a:p>
            <a:r>
              <a:rPr lang="en-US" dirty="0"/>
              <a:t>Particular note: SQL 2016 Enterprise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878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59:30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961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94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05:00</a:t>
            </a:r>
          </a:p>
          <a:p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RESOURCE_SEMAPHORE - unable to get requested memory to execute query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THREADPOOL - no </a:t>
            </a:r>
            <a:r>
              <a:rPr lang="en-US" b="0" i="0" dirty="0">
                <a:solidFill>
                  <a:srgbClr val="404040"/>
                </a:solidFill>
                <a:effectLst/>
                <a:latin typeface="-apple-system"/>
              </a:rPr>
              <a:t>available threads in the server’s thread pool, CPU is MAX busy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6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05:00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1A79E-9CA4-D3A1-6250-5DA616DBC559}"/>
              </a:ext>
            </a:extLst>
          </p:cNvPr>
          <p:cNvSpPr txBox="1"/>
          <p:nvPr userDrawn="1"/>
        </p:nvSpPr>
        <p:spPr>
          <a:xfrm>
            <a:off x="-2" y="6553200"/>
            <a:ext cx="12192001" cy="307777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75575" algn="ctr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SQL Saturday Orange County 2024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b="0" dirty="0">
                <a:solidFill>
                  <a:schemeClr val="bg1"/>
                </a:solidFill>
              </a:rPr>
              <a:t>Index Performance Tuning Using Pain Reduction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1A79E-9CA4-D3A1-6250-5DA616DBC559}"/>
              </a:ext>
            </a:extLst>
          </p:cNvPr>
          <p:cNvSpPr txBox="1"/>
          <p:nvPr userDrawn="1"/>
        </p:nvSpPr>
        <p:spPr>
          <a:xfrm>
            <a:off x="-2" y="6553200"/>
            <a:ext cx="12192001" cy="307777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75575" algn="ctr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SQL Saturday Orange County 2024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b="0" dirty="0">
                <a:solidFill>
                  <a:schemeClr val="bg1"/>
                </a:solidFill>
              </a:rPr>
              <a:t>Index Performance Tuning Using Pain Reduction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4AF546-94A0-5C49-94F7-3084E7D99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DEFE69B-06A2-B185-0FAF-2C76DC284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106160"/>
          </a:xfrm>
          <a:prstGeom prst="rect">
            <a:avLst/>
          </a:prstGeom>
          <a:solidFill>
            <a:srgbClr val="3333CC"/>
          </a:solidFill>
        </p:spPr>
        <p:txBody>
          <a:bodyPr tIns="91440" bIns="91440" anchor="t" anchorCtr="0"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44303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LXL Table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183EE-CCAE-B29C-3DA8-069EDD0D4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845" y="0"/>
            <a:ext cx="11624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1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826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Priorit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0CE93-5D90-7D7B-B41F-2F496F0EF6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268" y="0"/>
            <a:ext cx="11933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4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Prescription &amp; Diagno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D5B347-88F5-D623-BEBE-E9F8C2223B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4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Metadata &amp; Key 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9A964-9099-9CAC-F8D1-236372BB7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4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5E459B-DA66-4C96-9FF9-468444E3A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23222" b="23222"/>
          <a:stretch/>
        </p:blipFill>
        <p:spPr>
          <a:xfrm>
            <a:off x="0" y="4658"/>
            <a:ext cx="12191999" cy="685334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41240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E5D585-17DA-EA3F-FD79-0359589CA9E8}"/>
              </a:ext>
            </a:extLst>
          </p:cNvPr>
          <p:cNvSpPr txBox="1"/>
          <p:nvPr userDrawn="1"/>
        </p:nvSpPr>
        <p:spPr>
          <a:xfrm>
            <a:off x="-2" y="6553200"/>
            <a:ext cx="12192001" cy="307777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75575" algn="ctr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SQL Saturday Orange County 2024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b="0" dirty="0">
                <a:solidFill>
                  <a:schemeClr val="bg1"/>
                </a:solidFill>
              </a:rPr>
              <a:t>Index Performance Tuning Using Pain Reduction</a:t>
            </a:r>
          </a:p>
        </p:txBody>
      </p:sp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4" r:id="rId4"/>
    <p:sldLayoutId id="2147483658" r:id="rId5"/>
    <p:sldLayoutId id="2147483659" r:id="rId6"/>
    <p:sldLayoutId id="2147483661" r:id="rId7"/>
    <p:sldLayoutId id="2147483662" r:id="rId8"/>
    <p:sldLayoutId id="2147483665" r:id="rId9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SQLXL/SQLXL" TargetMode="Externa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meetup.com/pro/azuredatatechgroups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Bill@Sanscrainte.com" TargetMode="External"/><Relationship Id="rId2" Type="http://schemas.openxmlformats.org/officeDocument/2006/relationships/hyperlink" Target="linkedin.com/in/billsanscraint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LXL/SQLX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ssqltips.com/sqlservertip/3402/over-40-queries-to-find-sql-server-tables-with-or-without-a-certain-property/" TargetMode="External"/><Relationship Id="rId3" Type="http://schemas.openxmlformats.org/officeDocument/2006/relationships/hyperlink" Target="linkedin.com/in/billsanscrainte" TargetMode="External"/><Relationship Id="rId7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rentOzarULTD/SQL-Server-First-Responder-Kit/blob/dev/sp_BlitzIndex.sql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github.com/SQLXL/SQLXL" TargetMode="External"/><Relationship Id="rId10" Type="http://schemas.openxmlformats.org/officeDocument/2006/relationships/hyperlink" Target="https://github.com/BrentOzarULTD/SQL-Server-First-Responder-Kit/blob/dev/Documentation/sp_BlitzIndex_Checks_by_Priority.md" TargetMode="External"/><Relationship Id="rId4" Type="http://schemas.openxmlformats.org/officeDocument/2006/relationships/hyperlink" Target="mailto:Bill@Sanscrainte.com" TargetMode="External"/><Relationship Id="rId9" Type="http://schemas.openxmlformats.org/officeDocument/2006/relationships/hyperlink" Target="https://link.springer.com/book/10.1007/978-1-4842-9215-0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QLXL/SQLX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Index Performance Tuning </a:t>
            </a:r>
            <a:br>
              <a:rPr lang="en-US" dirty="0"/>
            </a:br>
            <a:r>
              <a:rPr lang="en-US" dirty="0"/>
              <a:t>Using Pain Reduction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5715" b="1" dirty="0">
                <a:solidFill>
                  <a:srgbClr val="00B050"/>
                </a:solidFill>
              </a:rPr>
              <a:t>Bill </a:t>
            </a:r>
            <a:r>
              <a:rPr lang="en-US" sz="5715" b="1" dirty="0" err="1">
                <a:solidFill>
                  <a:srgbClr val="00B050"/>
                </a:solidFill>
              </a:rPr>
              <a:t>Sanscrainte</a:t>
            </a:r>
            <a:endParaRPr lang="en-US" sz="5715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AAC3E1-9587-7976-4480-A3041310227E}"/>
              </a:ext>
            </a:extLst>
          </p:cNvPr>
          <p:cNvSpPr txBox="1"/>
          <p:nvPr/>
        </p:nvSpPr>
        <p:spPr>
          <a:xfrm>
            <a:off x="382208" y="2639991"/>
            <a:ext cx="11429264" cy="116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40" dirty="0"/>
              <a:t>Find presentation, Excel spreadsheet, &amp; T-SQL code at </a:t>
            </a:r>
          </a:p>
          <a:p>
            <a:pPr algn="ctr"/>
            <a:r>
              <a:rPr lang="en-US" sz="4400" dirty="0">
                <a:hlinkClick r:id="rId2"/>
              </a:rPr>
              <a:t>https://github.com/SQLXL/SQLXL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90EA2-063F-0CFA-0375-FB24FD331D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1" t="3837"/>
          <a:stretch/>
        </p:blipFill>
        <p:spPr>
          <a:xfrm>
            <a:off x="9686928" y="378016"/>
            <a:ext cx="2121408" cy="20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Money for more bigger faster hardware?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will work on existing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hardware. May just take a little longer</a:t>
            </a:r>
          </a:p>
          <a:p>
            <a:r>
              <a:rPr lang="en-US" dirty="0"/>
              <a:t>Is there time before next activity peak?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piecemeal,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starting with highest priority</a:t>
            </a:r>
          </a:p>
          <a:p>
            <a:r>
              <a:rPr lang="en-US" dirty="0"/>
              <a:t>Can we increase the Maintenance Window?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With Enterprise Edition, changes can be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made online (no outage window)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Business</a:t>
            </a:r>
          </a:p>
        </p:txBody>
      </p:sp>
      <p:pic>
        <p:nvPicPr>
          <p:cNvPr id="10242" name="Picture 2" descr="compass and stock market chart - charting the course business stock pictures, royalty-free photos &amp; images">
            <a:extLst>
              <a:ext uri="{FF2B5EF4-FFF2-40B4-BE49-F238E27FC236}">
                <a16:creationId xmlns:a16="http://schemas.microsoft.com/office/drawing/2014/main" id="{2F57F0D5-B1BB-7106-B744-6771428C1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20" y="555558"/>
            <a:ext cx="5291328" cy="587146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751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AED156-9C12-17D4-AF53-C5A622B0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Are the original Architects available?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All are gone</a:t>
            </a:r>
          </a:p>
          <a:p>
            <a:pPr>
              <a:spcBef>
                <a:spcPts val="600"/>
              </a:spcBef>
            </a:pPr>
            <a:r>
              <a:rPr lang="en-US" dirty="0"/>
              <a:t>Can developers be spared to refactor the application?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Hard feature delivery dates committed</a:t>
            </a:r>
          </a:p>
          <a:p>
            <a:pPr>
              <a:spcBef>
                <a:spcPts val="600"/>
              </a:spcBef>
            </a:pPr>
            <a:r>
              <a:rPr lang="en-US" dirty="0"/>
              <a:t>Are application functionality testers available?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Testing staff fully committed to new features</a:t>
            </a:r>
          </a:p>
          <a:p>
            <a:pPr>
              <a:spcBef>
                <a:spcPts val="600"/>
              </a:spcBef>
            </a:pPr>
            <a:r>
              <a:rPr lang="en-US" dirty="0"/>
              <a:t>Is there money for more faster hardware?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lift &amp; shift to cloud costs &gt; 3x on-premise</a:t>
            </a:r>
          </a:p>
          <a:p>
            <a:pPr>
              <a:spcBef>
                <a:spcPts val="600"/>
              </a:spcBef>
            </a:pPr>
            <a:r>
              <a:rPr lang="en-US" dirty="0"/>
              <a:t>Is there time before the before the next activity peak?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Peaks arrive unannounced</a:t>
            </a:r>
          </a:p>
          <a:p>
            <a:pPr>
              <a:spcBef>
                <a:spcPts val="600"/>
              </a:spcBef>
            </a:pPr>
            <a:r>
              <a:rPr lang="en-US" dirty="0"/>
              <a:t>Can we make the Maintenance Window bigger?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Customers clamoring for greater availability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CDF63D-4EAE-380C-B5C6-2A07E089CF8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Answers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No is Bad</a:t>
            </a:r>
          </a:p>
        </p:txBody>
      </p:sp>
      <p:pic>
        <p:nvPicPr>
          <p:cNvPr id="17410" name="Picture 2" descr="perplexed young woman - isolated - contemplation stock pictures, royalty-free photos &amp; images">
            <a:extLst>
              <a:ext uri="{FF2B5EF4-FFF2-40B4-BE49-F238E27FC236}">
                <a16:creationId xmlns:a16="http://schemas.microsoft.com/office/drawing/2014/main" id="{96E4EE68-0E60-E087-6721-8623D63F4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931" y="550382"/>
            <a:ext cx="4029075" cy="59253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67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Any Poison Wait Types - RESOURCE_SEMAPHORE, THREADPOOL 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As memory &amp; CPU use increases, less and less resource available for next query</a:t>
            </a:r>
          </a:p>
          <a:p>
            <a:r>
              <a:rPr lang="en-US" dirty="0"/>
              <a:t>Is SOS_SCHEDULER_YIELD wait type “high”?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Parallelism, long running query tasks shuffled from CPUs back to work queues</a:t>
            </a:r>
            <a:endParaRPr lang="en-US" dirty="0"/>
          </a:p>
          <a:p>
            <a:r>
              <a:rPr lang="en-US" dirty="0"/>
              <a:t>Are there “high” Lock &amp; Latch Waits?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Too many indexes, lots of table and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index scanning, lock escalations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Technical</a:t>
            </a:r>
          </a:p>
        </p:txBody>
      </p:sp>
      <p:pic>
        <p:nvPicPr>
          <p:cNvPr id="9218" name="Picture 2" descr="Free Close-Up Shot of a Computer Motherboard Stock Photo">
            <a:extLst>
              <a:ext uri="{FF2B5EF4-FFF2-40B4-BE49-F238E27FC236}">
                <a16:creationId xmlns:a16="http://schemas.microsoft.com/office/drawing/2014/main" id="{73F96C56-5C19-7FE8-8264-00389B17E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2551176"/>
            <a:ext cx="4762500" cy="3571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88900" dist="1016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15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CPU usage grows exponentially</a:t>
            </a:r>
            <a:br>
              <a:rPr lang="en-US" dirty="0"/>
            </a:br>
            <a:r>
              <a:rPr lang="en-US" dirty="0"/>
              <a:t>as users grow linearly?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Query executions are getting in each others way</a:t>
            </a:r>
          </a:p>
          <a:p>
            <a:r>
              <a:rPr lang="en-US" dirty="0"/>
              <a:t>Have indexes not been tuned in recent memory?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Pretty much the universal condition.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 key component of Technical Debt</a:t>
            </a:r>
          </a:p>
          <a:p>
            <a:r>
              <a:rPr lang="en-US" dirty="0"/>
              <a:t>Performance “fixed” by missing index </a:t>
            </a:r>
            <a:br>
              <a:rPr lang="en-US" dirty="0"/>
            </a:br>
            <a:r>
              <a:rPr lang="en-US" dirty="0"/>
              <a:t>recommendations or Data Tuning Advisor?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Leads to a lot of redundancy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Technical</a:t>
            </a:r>
          </a:p>
        </p:txBody>
      </p:sp>
      <p:pic>
        <p:nvPicPr>
          <p:cNvPr id="11266" name="Picture 2" descr="a 3d chart showing exponential growth - exponential growth stock pictures, royalty-free photos &amp; images">
            <a:extLst>
              <a:ext uri="{FF2B5EF4-FFF2-40B4-BE49-F238E27FC236}">
                <a16:creationId xmlns:a16="http://schemas.microsoft.com/office/drawing/2014/main" id="{B8DF1B0F-1064-4440-740A-E1A18303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66" y="682898"/>
            <a:ext cx="3463698" cy="5652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881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C1C15-A8FD-9453-CB1F-3505903D9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3AAC7C-EB58-AC3A-459E-7E72EDB95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Does CPU usage grows exponentially?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CPU pegs 100% regularly</a:t>
            </a:r>
          </a:p>
          <a:p>
            <a:pPr>
              <a:spcBef>
                <a:spcPts val="600"/>
              </a:spcBef>
            </a:pPr>
            <a:r>
              <a:rPr lang="en-US" dirty="0"/>
              <a:t>Any Poison Wait Types?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Poison waits even with low load</a:t>
            </a:r>
          </a:p>
          <a:p>
            <a:pPr>
              <a:spcBef>
                <a:spcPts val="600"/>
              </a:spcBef>
            </a:pPr>
            <a:r>
              <a:rPr lang="en-US" dirty="0"/>
              <a:t>Are there “high” Lock &amp; Latch Waits?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Wait types grow exponentially</a:t>
            </a:r>
          </a:p>
          <a:p>
            <a:pPr>
              <a:spcBef>
                <a:spcPts val="600"/>
              </a:spcBef>
            </a:pPr>
            <a:r>
              <a:rPr lang="en-US" dirty="0"/>
              <a:t>Is SOS_SCHEDULER_YIELD wait type “high”?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Especially when things get busy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Have indexes not been tuned recently?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Can’t remember when was last done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Performance fixed with missing indexes?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Client’s “</a:t>
            </a:r>
            <a:r>
              <a:rPr lang="en-US" dirty="0" err="1">
                <a:solidFill>
                  <a:srgbClr val="0070C0"/>
                </a:solidFill>
              </a:rPr>
              <a:t>goto</a:t>
            </a:r>
            <a:r>
              <a:rPr lang="en-US" dirty="0">
                <a:solidFill>
                  <a:srgbClr val="0070C0"/>
                </a:solidFill>
              </a:rPr>
              <a:t>” performance solution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5DFBC1-4058-BDC9-F787-C028BB5E647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Answers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Yes is Bad</a:t>
            </a:r>
          </a:p>
        </p:txBody>
      </p:sp>
      <p:pic>
        <p:nvPicPr>
          <p:cNvPr id="2056" name="Picture 8" descr="young businessman with an idea - isolated - eureka stock pictures, royalty-free photos &amp; images">
            <a:extLst>
              <a:ext uri="{FF2B5EF4-FFF2-40B4-BE49-F238E27FC236}">
                <a16:creationId xmlns:a16="http://schemas.microsoft.com/office/drawing/2014/main" id="{569EB617-0BFF-3171-4FD8-0C8D74134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888" y="590087"/>
            <a:ext cx="4581525" cy="58293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863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New Index Tuning </a:t>
            </a:r>
            <a:r>
              <a:rPr lang="en-US" dirty="0"/>
              <a:t>Approach - </a:t>
            </a:r>
            <a:r>
              <a:rPr lang="en-US" dirty="0" err="1"/>
              <a:t>SQLXL_Index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D7E5D2-CB90-EB32-143A-B73433062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Pareto’s Law (or the “80/20 Rule”)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80</a:t>
            </a:r>
            <a:r>
              <a:rPr lang="en-US" dirty="0"/>
              <a:t>% of results come from </a:t>
            </a:r>
            <a:r>
              <a:rPr lang="en-US" b="1" dirty="0"/>
              <a:t>20</a:t>
            </a:r>
            <a:r>
              <a:rPr lang="en-US" dirty="0"/>
              <a:t>% of effort”</a:t>
            </a:r>
          </a:p>
          <a:p>
            <a:r>
              <a:rPr lang="en-US" dirty="0"/>
              <a:t>Ask SQL Server “Where does it </a:t>
            </a:r>
            <a:r>
              <a:rPr lang="en-US" u="sng" dirty="0"/>
              <a:t>hurt</a:t>
            </a:r>
            <a:r>
              <a:rPr lang="en-US" dirty="0"/>
              <a:t>?”</a:t>
            </a:r>
          </a:p>
          <a:p>
            <a:r>
              <a:rPr lang="en-US" dirty="0"/>
              <a:t>Identify the biggest hurts</a:t>
            </a:r>
          </a:p>
          <a:p>
            <a:r>
              <a:rPr lang="en-US" dirty="0"/>
              <a:t>Prescribe hurt fixes</a:t>
            </a:r>
          </a:p>
          <a:p>
            <a:r>
              <a:rPr lang="en-US" dirty="0"/>
              <a:t>Apply prescriptions to fix the hurts</a:t>
            </a:r>
          </a:p>
          <a:p>
            <a:endParaRPr lang="en-US" dirty="0"/>
          </a:p>
        </p:txBody>
      </p:sp>
      <p:pic>
        <p:nvPicPr>
          <p:cNvPr id="18440" name="Picture 8" descr="Pareto Principle or law of the vital few. 80/20 rule. factor sparsity">
            <a:extLst>
              <a:ext uri="{FF2B5EF4-FFF2-40B4-BE49-F238E27FC236}">
                <a16:creationId xmlns:a16="http://schemas.microsoft.com/office/drawing/2014/main" id="{E7F7FF27-ADF9-B72E-13D7-2E8D87DEC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967" y="2283855"/>
            <a:ext cx="6400936" cy="426729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2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06B86-76AF-979C-2ED1-3AAD9969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Hurt - SQL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42BC3F-7F2F-A16A-D72C-B4A138750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216473"/>
              </p:ext>
            </p:extLst>
          </p:nvPr>
        </p:nvGraphicFramePr>
        <p:xfrm>
          <a:off x="0" y="450586"/>
          <a:ext cx="12192000" cy="609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9696">
                  <a:extLst>
                    <a:ext uri="{9D8B030D-6E8A-4147-A177-3AD203B41FA5}">
                      <a16:colId xmlns:a16="http://schemas.microsoft.com/office/drawing/2014/main" val="1807277499"/>
                    </a:ext>
                  </a:extLst>
                </a:gridCol>
                <a:gridCol w="6242304">
                  <a:extLst>
                    <a:ext uri="{9D8B030D-6E8A-4147-A177-3AD203B41FA5}">
                      <a16:colId xmlns:a16="http://schemas.microsoft.com/office/drawing/2014/main" val="4294749706"/>
                    </a:ext>
                  </a:extLst>
                </a:gridCol>
              </a:tblGrid>
              <a:tr h="6090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Waits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Locks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Page splits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Page merges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Missing indexes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Total writes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Buffer usage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Read / write ratio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Index scans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Table lookups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Forwarded fetches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LOB</a:t>
                      </a:r>
                    </a:p>
                  </a:txBody>
                  <a:tcPr marT="9144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50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769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B734C-3B8D-8D90-A27E-C346D940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380CB9-0CF5-7059-586F-5CD0909E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Index activity waited on another SQL resource</a:t>
            </a:r>
          </a:p>
          <a:p>
            <a:r>
              <a:rPr lang="en-US" dirty="0"/>
              <a:t>Measure: counts &amp; time waiting on:</a:t>
            </a:r>
          </a:p>
          <a:p>
            <a:pPr lvl="1"/>
            <a:r>
              <a:rPr lang="en-US" dirty="0"/>
              <a:t>locks	“logical” operations especially transaction(s)</a:t>
            </a:r>
          </a:p>
          <a:p>
            <a:pPr lvl="1"/>
            <a:r>
              <a:rPr lang="en-US" dirty="0"/>
              <a:t>latches	“physical” operations moving pages memory &lt;-&gt; disk</a:t>
            </a:r>
          </a:p>
          <a:p>
            <a:r>
              <a:rPr lang="en-US" dirty="0"/>
              <a:t>Hurt: longer execution time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984DC5-009E-7C82-2205-1A177DE6D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FF0000"/>
                </a:solidFill>
              </a:rPr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12292" name="Picture 4" descr="so many airplanes are in line on the runway waiting for take off - waiting in line stock pictures, royalty-free photos &amp; images">
            <a:extLst>
              <a:ext uri="{FF2B5EF4-FFF2-40B4-BE49-F238E27FC236}">
                <a16:creationId xmlns:a16="http://schemas.microsoft.com/office/drawing/2014/main" id="{FDAFFBCE-A256-E34B-5795-E4339000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806" y="2295144"/>
            <a:ext cx="5829300" cy="330517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55500" dist="101600" dir="5400000" sy="-100000" algn="bl" rotWithShape="0"/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4954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208F5-E610-5554-5619-3B079503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3204E9-4213-8014-68BB-3285FDDD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EB1A8B-1FF8-DFB1-6FCF-D86D711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Controls for transactional compliance with ACID requirements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locks applied to pages, rows</a:t>
            </a:r>
          </a:p>
          <a:p>
            <a:pPr lvl="1"/>
            <a:r>
              <a:rPr lang="en-US" dirty="0"/>
              <a:t>lock promotions (row -&gt; page -&gt; partition -&gt; table) </a:t>
            </a:r>
          </a:p>
          <a:p>
            <a:pPr lvl="2"/>
            <a:r>
              <a:rPr lang="en-US" dirty="0"/>
              <a:t>Attempts</a:t>
            </a:r>
          </a:p>
          <a:p>
            <a:pPr lvl="2"/>
            <a:r>
              <a:rPr lang="en-US" dirty="0"/>
              <a:t>Successes</a:t>
            </a:r>
          </a:p>
          <a:p>
            <a:pPr lvl="2"/>
            <a:r>
              <a:rPr lang="en-US" dirty="0"/>
              <a:t>Fails = attempts - successes</a:t>
            </a:r>
          </a:p>
          <a:p>
            <a:r>
              <a:rPr lang="en-US" dirty="0"/>
              <a:t>Hurt:</a:t>
            </a:r>
          </a:p>
          <a:p>
            <a:pPr lvl="1"/>
            <a:r>
              <a:rPr lang="en-US" dirty="0"/>
              <a:t>longer execution time</a:t>
            </a:r>
          </a:p>
          <a:p>
            <a:pPr lvl="1"/>
            <a:r>
              <a:rPr lang="en-US" dirty="0"/>
              <a:t>more I/O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85D6AF-E086-524C-945C-2CA4AC46D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Buy Locks Online NZ | Auckland Lock Services | Allsafe Security – Tagged  &quot;window security&quot;">
            <a:extLst>
              <a:ext uri="{FF2B5EF4-FFF2-40B4-BE49-F238E27FC236}">
                <a16:creationId xmlns:a16="http://schemas.microsoft.com/office/drawing/2014/main" id="{43756FBC-C086-4AC6-EF1D-9B17AC8A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48" y="2492724"/>
            <a:ext cx="3918236" cy="39182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71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fit inserted / updated data into existing data page</a:t>
            </a:r>
          </a:p>
          <a:p>
            <a:pPr lvl="1"/>
            <a:r>
              <a:rPr lang="en-US" dirty="0"/>
              <a:t>creates new page</a:t>
            </a:r>
          </a:p>
          <a:p>
            <a:pPr lvl="1"/>
            <a:r>
              <a:rPr lang="en-US" dirty="0"/>
              <a:t>splinters data between both pages</a:t>
            </a:r>
          </a:p>
          <a:p>
            <a:r>
              <a:rPr lang="en-US" dirty="0"/>
              <a:t>Measure: counts of</a:t>
            </a:r>
          </a:p>
          <a:p>
            <a:pPr lvl="1"/>
            <a:r>
              <a:rPr lang="en-US" dirty="0"/>
              <a:t>index leaf level splits</a:t>
            </a:r>
          </a:p>
          <a:p>
            <a:pPr lvl="1"/>
            <a:r>
              <a:rPr lang="en-US" dirty="0"/>
              <a:t>index tree level splits</a:t>
            </a:r>
          </a:p>
          <a:p>
            <a:pPr lvl="1"/>
            <a:r>
              <a:rPr lang="en-US" dirty="0"/>
              <a:t>LOBs pushed off-row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64D8E5-6402-E218-2DA9-0048508D1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7172" name="Picture 4" descr="a lumber that splits a tree with an ax - splitting wood stock pictures, royalty-free photos &amp; images">
            <a:extLst>
              <a:ext uri="{FF2B5EF4-FFF2-40B4-BE49-F238E27FC236}">
                <a16:creationId xmlns:a16="http://schemas.microsoft.com/office/drawing/2014/main" id="{A5CF7450-7E4C-4DEA-E98F-0F4F64BB3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40" y="1015538"/>
            <a:ext cx="3608832" cy="54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72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734622-87AE-D2D1-DDB7-A4C83F707F22}"/>
              </a:ext>
            </a:extLst>
          </p:cNvPr>
          <p:cNvSpPr txBox="1"/>
          <p:nvPr/>
        </p:nvSpPr>
        <p:spPr>
          <a:xfrm>
            <a:off x="223818" y="249460"/>
            <a:ext cx="11448429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50" dirty="0">
                <a:solidFill>
                  <a:schemeClr val="accent2">
                    <a:lumMod val="75000"/>
                  </a:schemeClr>
                </a:solidFill>
              </a:rPr>
              <a:t>Our Sponsors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5D010-D2F6-97CB-FD2F-1FDEAF3BE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286" y="1487546"/>
            <a:ext cx="2733413" cy="161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67EB5A51-1C23-0C73-A0C9-1005ED41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882" y="3583373"/>
            <a:ext cx="5715473" cy="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302BB3A-61B2-E91A-0305-AA141CCA4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50" y="4958539"/>
            <a:ext cx="4132881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3E90A995-5150-1B15-0218-C1877C57B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295" y="4579233"/>
            <a:ext cx="3365946" cy="127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B29CAB6F-8636-05F9-6880-FB5796011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683" y="1770071"/>
            <a:ext cx="3547872" cy="106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B856AF0C-2009-06A9-64D6-E9EE44EE1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904" y="5001768"/>
            <a:ext cx="2842715" cy="79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48F46C2-4DA0-7451-4A72-85F09047A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6" y="1779202"/>
            <a:ext cx="3846875" cy="103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848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Row deletion or column update frees up space</a:t>
            </a:r>
          </a:p>
          <a:p>
            <a:pPr lvl="1"/>
            <a:r>
              <a:rPr lang="en-US" dirty="0"/>
              <a:t>squeeze 2 data pages into 1, marks empty page for cleanup</a:t>
            </a:r>
          </a:p>
          <a:p>
            <a:r>
              <a:rPr lang="en-US" dirty="0"/>
              <a:t>Measure: counts of</a:t>
            </a:r>
          </a:p>
          <a:p>
            <a:pPr lvl="1"/>
            <a:r>
              <a:rPr lang="en-US" dirty="0"/>
              <a:t>index leaf level merges</a:t>
            </a:r>
          </a:p>
          <a:p>
            <a:pPr lvl="1"/>
            <a:r>
              <a:rPr lang="en-US" dirty="0"/>
              <a:t>index tree level merges</a:t>
            </a:r>
          </a:p>
          <a:p>
            <a:pPr lvl="1"/>
            <a:r>
              <a:rPr lang="en-US" dirty="0"/>
              <a:t>LOBs pulled in-row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29FF37-0B9D-9528-8C22-8601264D2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6146" name="Picture 2" descr="Merging arrow signs on asphalt road Close up arrow signs on asphalt city road merging stock pictures, royalty-free photos &amp; images">
            <a:extLst>
              <a:ext uri="{FF2B5EF4-FFF2-40B4-BE49-F238E27FC236}">
                <a16:creationId xmlns:a16="http://schemas.microsoft.com/office/drawing/2014/main" id="{BC27AE7B-4AB0-1CF4-BCAE-80901ADE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3136856"/>
            <a:ext cx="4905753" cy="327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100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98729-220C-11C1-697B-A6E70850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14B5AE-7FF6-6372-D714-E5258D89F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Suggestions from the SQL optimizer to improve a single query</a:t>
            </a:r>
          </a:p>
          <a:p>
            <a:r>
              <a:rPr lang="en-US" dirty="0"/>
              <a:t>Measures:</a:t>
            </a:r>
          </a:p>
          <a:p>
            <a:pPr lvl="1"/>
            <a:r>
              <a:rPr lang="en-US" dirty="0"/>
              <a:t>Count of times query executed</a:t>
            </a:r>
          </a:p>
          <a:p>
            <a:pPr lvl="1"/>
            <a:r>
              <a:rPr lang="en-US" dirty="0"/>
              <a:t>Average query cost estimate</a:t>
            </a:r>
          </a:p>
          <a:p>
            <a:pPr lvl="1"/>
            <a:r>
              <a:rPr lang="en-US" dirty="0"/>
              <a:t>Estimated percent reduction in query cost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inefficient query execution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  <a:p>
            <a:pPr lvl="1"/>
            <a:r>
              <a:rPr lang="en-US" dirty="0"/>
              <a:t>less available buffer cache</a:t>
            </a:r>
          </a:p>
          <a:p>
            <a:r>
              <a:rPr lang="en-US" dirty="0"/>
              <a:t>NOTE: comes with many </a:t>
            </a:r>
            <a:r>
              <a:rPr lang="en-US" dirty="0">
                <a:hlinkClick r:id="rId3"/>
              </a:rPr>
              <a:t>limitations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554CA3-D0B0-9B25-D252-B8C6682357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  <a:p>
            <a:endParaRPr lang="en-US" dirty="0"/>
          </a:p>
        </p:txBody>
      </p:sp>
      <p:pic>
        <p:nvPicPr>
          <p:cNvPr id="4098" name="Picture 2" descr="Missing Person Milk Carton Vector illustration of a missing persons milk carton. missing person stock illustrations">
            <a:extLst>
              <a:ext uri="{FF2B5EF4-FFF2-40B4-BE49-F238E27FC236}">
                <a16:creationId xmlns:a16="http://schemas.microsoft.com/office/drawing/2014/main" id="{2EC3A5F4-50E4-BA0E-6713-9A6AD1534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168" y="2885762"/>
            <a:ext cx="3520118" cy="3520118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isometricOffAxis2Left">
              <a:rot lat="1080000" lon="1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393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9A92A5-97DF-BDC2-D4F6-EE17D04F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Only</a:t>
            </a:r>
            <a:r>
              <a:rPr lang="en-US" dirty="0"/>
              <a:t> considers </a:t>
            </a:r>
            <a:r>
              <a:rPr lang="en-US" dirty="0" err="1"/>
              <a:t>nonclustered</a:t>
            </a:r>
            <a:r>
              <a:rPr lang="en-US" dirty="0"/>
              <a:t>, </a:t>
            </a:r>
            <a:r>
              <a:rPr lang="en-US" dirty="0" err="1"/>
              <a:t>rowstore</a:t>
            </a:r>
            <a:r>
              <a:rPr lang="en-US" dirty="0"/>
              <a:t>, disk-based indexes</a:t>
            </a:r>
          </a:p>
          <a:p>
            <a:pPr lvl="1"/>
            <a:r>
              <a:rPr lang="en-US" sz="2400" dirty="0"/>
              <a:t>No clustered, </a:t>
            </a:r>
            <a:r>
              <a:rPr lang="en-US" sz="2400" dirty="0" err="1"/>
              <a:t>columnstore</a:t>
            </a:r>
            <a:r>
              <a:rPr lang="en-US" sz="2400" dirty="0"/>
              <a:t>, XML, spatial, full-text, hash, unique, filtered, materialized views</a:t>
            </a:r>
          </a:p>
          <a:p>
            <a:r>
              <a:rPr lang="en-US" dirty="0"/>
              <a:t>Uses estimates from first optimization of a single query 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No consideration for key column parameter sniffing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Metrics not update after actual execution(s)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First 600 </a:t>
            </a:r>
            <a:r>
              <a:rPr lang="en-US" sz="1700" u="sng" dirty="0"/>
              <a:t>only</a:t>
            </a:r>
            <a:r>
              <a:rPr lang="en-US" sz="1700" dirty="0"/>
              <a:t>, any more ignored. Cleared for a table on DDL change or rebuild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Suggested index key columns listed by table column creation order, not selectivity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Not weighted based on total number of times table was queried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Ignores internal tables (e.g. supporting full text &amp; spatial indexes) </a:t>
            </a:r>
            <a:br>
              <a:rPr lang="en-US" sz="1700" dirty="0"/>
            </a:br>
            <a:r>
              <a:rPr lang="en-US" sz="1700" dirty="0"/>
              <a:t>&amp; system-generated tables (CDC, SVN, LDG)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Adds included columns to cover query, without weighing cost / benefit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No reference to existing indexes or previous recommendations - causes overlaps!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No suggestions for trivial query plans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Suggests missing index for non-persisted computed columns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Only one from each query, even if several were suggested in plan XML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Queries with only inequality predicates have less accurate query cost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Does not consider existing </a:t>
            </a:r>
            <a:r>
              <a:rPr lang="en-US" sz="1700" dirty="0" err="1"/>
              <a:t>nonclustered</a:t>
            </a:r>
            <a:r>
              <a:rPr lang="en-US" sz="1700" dirty="0"/>
              <a:t> </a:t>
            </a:r>
            <a:r>
              <a:rPr lang="en-US" sz="1700" dirty="0" err="1"/>
              <a:t>columnstore</a:t>
            </a:r>
            <a:r>
              <a:rPr lang="en-US" sz="1700" dirty="0"/>
              <a:t> in deciding on a “missing” index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83464-EB7B-A26D-7447-2305C75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EC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Missing Index Limitations</a:t>
            </a:r>
            <a:r>
              <a:rPr lang="en-US" dirty="0">
                <a:solidFill>
                  <a:srgbClr val="CCECFF"/>
                </a:solidFill>
              </a:rPr>
              <a:t> </a:t>
            </a:r>
            <a:r>
              <a:rPr lang="en-US" dirty="0"/>
              <a:t>(from Microsoft)</a:t>
            </a:r>
          </a:p>
        </p:txBody>
      </p:sp>
      <p:pic>
        <p:nvPicPr>
          <p:cNvPr id="19458" name="Picture 2" descr="compliance and standards. brochure template layout, cover design - rule book stock illustrations">
            <a:extLst>
              <a:ext uri="{FF2B5EF4-FFF2-40B4-BE49-F238E27FC236}">
                <a16:creationId xmlns:a16="http://schemas.microsoft.com/office/drawing/2014/main" id="{CCB5278F-0734-7746-A6DC-0995FD1A2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40" y="1360937"/>
            <a:ext cx="3572255" cy="504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7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7C3C6-78CF-172F-4805-30EA3ED1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26787E-C9A0-79DD-67F0-982EAD38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E45F6B-9303-E2D5-09ED-C7DB896DC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changes to table &amp; index data</a:t>
            </a:r>
          </a:p>
          <a:p>
            <a:r>
              <a:rPr lang="en-US" dirty="0"/>
              <a:t>Measure: counts of Index Operations &amp; Index Usage</a:t>
            </a:r>
          </a:p>
          <a:p>
            <a:pPr lvl="1"/>
            <a:r>
              <a:rPr lang="en-US" dirty="0"/>
              <a:t>inserts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r>
              <a:rPr lang="en-US" dirty="0"/>
              <a:t>deletes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</a:t>
            </a:r>
          </a:p>
          <a:p>
            <a:pPr lvl="1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5E8828-D376-D6AA-F811-D25F1D708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1026" name="Picture 2" descr="Hand write ink feather letter. Person writing message at burning candle. Generate Ai">
            <a:extLst>
              <a:ext uri="{FF2B5EF4-FFF2-40B4-BE49-F238E27FC236}">
                <a16:creationId xmlns:a16="http://schemas.microsoft.com/office/drawing/2014/main" id="{A4D4D34F-C97C-AFCE-CFE4-FE672A39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36" y="2039112"/>
            <a:ext cx="5679948" cy="37866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softEdge rad="3175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28616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77F9-1635-BC88-AD56-8547DDB5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60618A-1B63-2F5B-BE5B-2431E806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0ACC2-9D5E-5FEA-4157-A81B2CF24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Proportion of index/heap in the buffer cache</a:t>
            </a:r>
          </a:p>
          <a:p>
            <a:pPr lvl="1"/>
            <a:r>
              <a:rPr lang="en-US" dirty="0"/>
              <a:t>exclude in-memory objects (always 100%)</a:t>
            </a:r>
          </a:p>
          <a:p>
            <a:r>
              <a:rPr lang="en-US" dirty="0"/>
              <a:t>Measure: pages in memory/total reserved pages allocated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</a:t>
            </a:r>
          </a:p>
          <a:p>
            <a:pPr lvl="2"/>
            <a:r>
              <a:rPr lang="en-US" dirty="0"/>
              <a:t>physical reads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94AF16-EF30-E032-169B-E3AD66A86A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3074" name="Picture 2" descr="Large water bucket large water bucket spilling over overflowing bucket stock pictures, royalty-free photos &amp; images">
            <a:extLst>
              <a:ext uri="{FF2B5EF4-FFF2-40B4-BE49-F238E27FC236}">
                <a16:creationId xmlns:a16="http://schemas.microsoft.com/office/drawing/2014/main" id="{822E8C62-7678-660E-1E5B-9FAD2A8CD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3" r="-18634"/>
          <a:stretch/>
        </p:blipFill>
        <p:spPr bwMode="auto">
          <a:xfrm>
            <a:off x="7498080" y="1982012"/>
            <a:ext cx="5632704" cy="44426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014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/>
              <a:t>Performance Hurt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Gooder</a:t>
            </a:r>
            <a:r>
              <a:rPr lang="en-US" dirty="0"/>
              <a:t>” indexes are read way </a:t>
            </a:r>
            <a:r>
              <a:rPr lang="en-US" dirty="0" err="1"/>
              <a:t>way</a:t>
            </a:r>
            <a:r>
              <a:rPr lang="en-US" dirty="0"/>
              <a:t> more than written</a:t>
            </a:r>
          </a:p>
          <a:p>
            <a:r>
              <a:rPr lang="en-US" dirty="0"/>
              <a:t>Benchmark: read &gt; 4X writes because writes add:</a:t>
            </a:r>
          </a:p>
          <a:p>
            <a:pPr lvl="2"/>
            <a:r>
              <a:rPr lang="en-US" dirty="0"/>
              <a:t>Transaction Locks &amp; Exclusive Latches</a:t>
            </a:r>
          </a:p>
          <a:p>
            <a:pPr lvl="2"/>
            <a:r>
              <a:rPr lang="en-US" dirty="0" err="1"/>
              <a:t>Uniquifiers</a:t>
            </a:r>
            <a:r>
              <a:rPr lang="en-US" dirty="0"/>
              <a:t>/RIDs (Row </a:t>
            </a:r>
            <a:r>
              <a:rPr lang="en-US" dirty="0" err="1"/>
              <a:t>IDentifiers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Sequence/identity generation</a:t>
            </a:r>
          </a:p>
          <a:p>
            <a:pPr lvl="2"/>
            <a:r>
              <a:rPr lang="en-US" dirty="0"/>
              <a:t>Splits &amp; merges</a:t>
            </a:r>
          </a:p>
          <a:p>
            <a:pPr lvl="2"/>
            <a:r>
              <a:rPr lang="en-US" dirty="0"/>
              <a:t>Deletes &amp; Ghost cleanup</a:t>
            </a:r>
          </a:p>
          <a:p>
            <a:pPr lvl="2"/>
            <a:r>
              <a:rPr lang="en-US" dirty="0"/>
              <a:t>Log file writes</a:t>
            </a:r>
          </a:p>
          <a:p>
            <a:pPr lvl="2"/>
            <a:r>
              <a:rPr lang="en-US" dirty="0"/>
              <a:t>Data file writes</a:t>
            </a:r>
          </a:p>
          <a:p>
            <a:pPr lvl="2"/>
            <a:r>
              <a:rPr lang="en-US" dirty="0"/>
              <a:t>Change/History Table inserts</a:t>
            </a:r>
          </a:p>
          <a:p>
            <a:pPr lvl="2"/>
            <a:r>
              <a:rPr lang="en-US" dirty="0"/>
              <a:t>Replica synching</a:t>
            </a:r>
          </a:p>
          <a:p>
            <a:r>
              <a:rPr lang="en-US" dirty="0"/>
              <a:t>Measure: counts of reads / writes</a:t>
            </a:r>
          </a:p>
          <a:p>
            <a:r>
              <a:rPr lang="en-US" dirty="0"/>
              <a:t>Hurt: much pain for little gain</a:t>
            </a:r>
          </a:p>
          <a:p>
            <a:pPr lvl="2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CEA7FF-B49B-C2B3-4328-239170EA0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Waits</a:t>
            </a:r>
          </a:p>
          <a:p>
            <a:r>
              <a:rPr lang="en-US"/>
              <a:t>Locks</a:t>
            </a:r>
          </a:p>
          <a:p>
            <a:r>
              <a:rPr lang="en-US"/>
              <a:t>Splits</a:t>
            </a:r>
          </a:p>
          <a:p>
            <a:r>
              <a:rPr lang="en-US"/>
              <a:t>Merges</a:t>
            </a:r>
          </a:p>
          <a:p>
            <a:r>
              <a:rPr lang="en-US"/>
              <a:t>Missing</a:t>
            </a:r>
          </a:p>
          <a:p>
            <a:r>
              <a:rPr lang="en-US"/>
              <a:t>Writes</a:t>
            </a:r>
          </a:p>
          <a:p>
            <a:r>
              <a:rPr lang="en-US"/>
              <a:t>Buffer</a:t>
            </a:r>
          </a:p>
          <a:p>
            <a:r>
              <a:rPr lang="en-US" sz="3600" b="1">
                <a:solidFill>
                  <a:srgbClr val="FF0000"/>
                </a:solidFill>
              </a:rPr>
              <a:t>Read/Write</a:t>
            </a:r>
          </a:p>
          <a:p>
            <a:r>
              <a:rPr lang="en-US"/>
              <a:t>Scans</a:t>
            </a:r>
          </a:p>
          <a:p>
            <a:r>
              <a:rPr lang="en-US"/>
              <a:t>Lookups</a:t>
            </a:r>
          </a:p>
          <a:p>
            <a:r>
              <a:rPr lang="en-US"/>
              <a:t>Fetches</a:t>
            </a:r>
          </a:p>
          <a:p>
            <a:r>
              <a:rPr lang="en-US"/>
              <a:t>LOB</a:t>
            </a:r>
            <a:endParaRPr lang="en-US" dirty="0"/>
          </a:p>
        </p:txBody>
      </p:sp>
      <p:pic>
        <p:nvPicPr>
          <p:cNvPr id="6156" name="Picture 12" descr="imbalance balancing stones on the shelf">
            <a:extLst>
              <a:ext uri="{FF2B5EF4-FFF2-40B4-BE49-F238E27FC236}">
                <a16:creationId xmlns:a16="http://schemas.microsoft.com/office/drawing/2014/main" id="{8BA6DEC5-35E5-FA0E-4DE2-ED7B4A79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843784"/>
            <a:ext cx="4762500" cy="3171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33842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at the top and read all pages</a:t>
            </a:r>
          </a:p>
          <a:p>
            <a:pPr lvl="1"/>
            <a:r>
              <a:rPr lang="en-US" dirty="0"/>
              <a:t>until you hit bottom</a:t>
            </a:r>
          </a:p>
          <a:p>
            <a:pPr lvl="1"/>
            <a:r>
              <a:rPr lang="en-US" dirty="0"/>
              <a:t>or TOP (###) - if index keys match</a:t>
            </a:r>
          </a:p>
          <a:p>
            <a:r>
              <a:rPr lang="en-US" dirty="0"/>
              <a:t>Measure: count of range scans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02FDC9-49F4-FCF8-D69A-5616AC3C8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124" name="Picture 4" descr="stock exchange numbers - lots of numbers on paper stock pictures, royalty-free photos &amp; images">
            <a:extLst>
              <a:ext uri="{FF2B5EF4-FFF2-40B4-BE49-F238E27FC236}">
                <a16:creationId xmlns:a16="http://schemas.microsoft.com/office/drawing/2014/main" id="{A155EB3A-DB58-DD16-FE8D-618D0C07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447040"/>
            <a:ext cx="4133850" cy="612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5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2A22A-1384-4EED-5A22-65A11CF76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052B0-94BD-E78A-C690-59909186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E3D7B5-D7D4-B67E-C00B-A3DA4F53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keys &amp; included columns </a:t>
            </a:r>
            <a:br>
              <a:rPr lang="en-US" dirty="0"/>
            </a:br>
            <a:r>
              <a:rPr lang="en-US" dirty="0"/>
              <a:t>don’t “cover” query needs</a:t>
            </a:r>
          </a:p>
          <a:p>
            <a:pPr lvl="1"/>
            <a:r>
              <a:rPr lang="en-US" dirty="0"/>
              <a:t>extra seek(s) to data row</a:t>
            </a:r>
          </a:p>
          <a:p>
            <a:r>
              <a:rPr lang="en-US" dirty="0"/>
              <a:t>Measure: count of Lookups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7AA367-3352-BE7A-3994-287418270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3076" name="Picture 4" descr="boy reaching for book on library shelf - searching in library stock pictures, royalty-free photos &amp; images">
            <a:extLst>
              <a:ext uri="{FF2B5EF4-FFF2-40B4-BE49-F238E27FC236}">
                <a16:creationId xmlns:a16="http://schemas.microsoft.com/office/drawing/2014/main" id="{9C0D8D73-5460-8E5D-033E-43030F96E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3557"/>
            <a:ext cx="4084320" cy="61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519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FEDF-9DC0-9602-44A4-83EC8EE11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E83AB7-E5A3-A521-7F64-0A96D30A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B606CA-54A7-E84D-908B-A38BAA266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Table - updating record causes page split</a:t>
            </a:r>
          </a:p>
          <a:p>
            <a:pPr lvl="1"/>
            <a:r>
              <a:rPr lang="en-US" dirty="0"/>
              <a:t>data physically moved out of original insertion sequence</a:t>
            </a:r>
          </a:p>
          <a:p>
            <a:r>
              <a:rPr lang="en-US" dirty="0"/>
              <a:t>Measure: count of forward fetched rows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- additional read(s) </a:t>
            </a:r>
            <a:br>
              <a:rPr lang="en-US" dirty="0"/>
            </a:br>
            <a:r>
              <a:rPr lang="en-US" dirty="0"/>
              <a:t>required to follow forwarding </a:t>
            </a:r>
            <a:br>
              <a:rPr lang="en-US" dirty="0"/>
            </a:br>
            <a:r>
              <a:rPr lang="en-US" dirty="0"/>
              <a:t>record pointer to moved page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698CE5-1362-C0B0-0DE0-2E8FED7B0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A dog running with a stick in its mouth&#10;&#10;Description automatically generated">
            <a:extLst>
              <a:ext uri="{FF2B5EF4-FFF2-40B4-BE49-F238E27FC236}">
                <a16:creationId xmlns:a16="http://schemas.microsoft.com/office/drawing/2014/main" id="{8053A7EE-740E-72BF-B17F-89532E86DF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3" r="7886"/>
          <a:stretch/>
        </p:blipFill>
        <p:spPr>
          <a:xfrm>
            <a:off x="7632192" y="2903078"/>
            <a:ext cx="4572000" cy="36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9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4FE5-B8AE-CB0B-6F16-36FB92F78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0ABF6-665B-59BD-3B20-BD8BCDCD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F0B08C-74D8-20C0-84AA-5E14674B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 types</a:t>
            </a:r>
          </a:p>
          <a:p>
            <a:pPr lvl="1"/>
            <a:r>
              <a:rPr lang="en-US" dirty="0"/>
              <a:t>TEXT, NTEXT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VARCHAR(MAX), NVARCHAR(MAX)</a:t>
            </a:r>
          </a:p>
          <a:p>
            <a:pPr lvl="1"/>
            <a:r>
              <a:rPr lang="en-US" dirty="0"/>
              <a:t>VARBINARY(MAX)</a:t>
            </a:r>
          </a:p>
          <a:p>
            <a:pPr lvl="1"/>
            <a:r>
              <a:rPr lang="en-US" dirty="0"/>
              <a:t>XML</a:t>
            </a:r>
          </a:p>
          <a:p>
            <a:r>
              <a:rPr lang="en-US" dirty="0"/>
              <a:t>Maintained in off-row pages</a:t>
            </a:r>
          </a:p>
          <a:p>
            <a:pPr lvl="1"/>
            <a:r>
              <a:rPr lang="en-US" dirty="0"/>
              <a:t>separate data allocation units</a:t>
            </a:r>
          </a:p>
          <a:p>
            <a:pPr lvl="1"/>
            <a:r>
              <a:rPr lang="en-US" dirty="0"/>
              <a:t>extra maintenance for pointers</a:t>
            </a:r>
          </a:p>
          <a:p>
            <a:r>
              <a:rPr lang="en-US" dirty="0"/>
              <a:t>Measure: count of page activities</a:t>
            </a:r>
          </a:p>
          <a:p>
            <a:r>
              <a:rPr lang="en-US" dirty="0"/>
              <a:t>Hurt: more I/O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929202-90AA-2CA9-3B66-093BAE433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LOB</a:t>
            </a:r>
          </a:p>
          <a:p>
            <a:endParaRPr lang="en-US" dirty="0"/>
          </a:p>
        </p:txBody>
      </p:sp>
      <p:pic>
        <p:nvPicPr>
          <p:cNvPr id="4098" name="Picture 2" descr="mid adult man hiding inside of cardboard box - person carrying big load stock pictures, royalty-free photos &amp; images">
            <a:extLst>
              <a:ext uri="{FF2B5EF4-FFF2-40B4-BE49-F238E27FC236}">
                <a16:creationId xmlns:a16="http://schemas.microsoft.com/office/drawing/2014/main" id="{9854F896-8379-476D-05A4-5154159D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40"/>
            <a:ext cx="4090416" cy="6115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58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734622-87AE-D2D1-DDB7-A4C83F707F22}"/>
              </a:ext>
            </a:extLst>
          </p:cNvPr>
          <p:cNvSpPr txBox="1"/>
          <p:nvPr/>
        </p:nvSpPr>
        <p:spPr>
          <a:xfrm>
            <a:off x="223818" y="249460"/>
            <a:ext cx="11448429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50" dirty="0">
                <a:solidFill>
                  <a:schemeClr val="accent2">
                    <a:lumMod val="75000"/>
                  </a:schemeClr>
                </a:solidFill>
              </a:rPr>
              <a:t>Community Support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BA5DC5-66AD-EAD0-7ECA-C3BEB022D4D9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372593" y="1484313"/>
          <a:ext cx="11429263" cy="4369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6085">
                  <a:extLst>
                    <a:ext uri="{9D8B030D-6E8A-4147-A177-3AD203B41FA5}">
                      <a16:colId xmlns:a16="http://schemas.microsoft.com/office/drawing/2014/main" val="3820894391"/>
                    </a:ext>
                  </a:extLst>
                </a:gridCol>
                <a:gridCol w="1388093">
                  <a:extLst>
                    <a:ext uri="{9D8B030D-6E8A-4147-A177-3AD203B41FA5}">
                      <a16:colId xmlns:a16="http://schemas.microsoft.com/office/drawing/2014/main" val="1851898957"/>
                    </a:ext>
                  </a:extLst>
                </a:gridCol>
                <a:gridCol w="3622933">
                  <a:extLst>
                    <a:ext uri="{9D8B030D-6E8A-4147-A177-3AD203B41FA5}">
                      <a16:colId xmlns:a16="http://schemas.microsoft.com/office/drawing/2014/main" val="2660764542"/>
                    </a:ext>
                  </a:extLst>
                </a:gridCol>
                <a:gridCol w="2822152">
                  <a:extLst>
                    <a:ext uri="{9D8B030D-6E8A-4147-A177-3AD203B41FA5}">
                      <a16:colId xmlns:a16="http://schemas.microsoft.com/office/drawing/2014/main" val="431307357"/>
                    </a:ext>
                  </a:extLst>
                </a:gridCol>
              </a:tblGrid>
              <a:tr h="541210">
                <a:tc>
                  <a:txBody>
                    <a:bodyPr/>
                    <a:lstStyle/>
                    <a:p>
                      <a:r>
                        <a:rPr lang="en-US" sz="1900" dirty="0"/>
                        <a:t>Name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Type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Frequency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Join</a:t>
                      </a:r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851026734"/>
                  </a:ext>
                </a:extLst>
              </a:tr>
              <a:tr h="966479">
                <a:tc>
                  <a:txBody>
                    <a:bodyPr/>
                    <a:lstStyle/>
                    <a:p>
                      <a:r>
                        <a:rPr lang="en-US" sz="1900" dirty="0"/>
                        <a:t>LA Data Platform User Group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Virtual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3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Wednesday monthly @ 7PM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474166702"/>
                  </a:ext>
                </a:extLst>
              </a:tr>
              <a:tr h="950703">
                <a:tc>
                  <a:txBody>
                    <a:bodyPr/>
                    <a:lstStyle/>
                    <a:p>
                      <a:r>
                        <a:rPr lang="en-US" sz="1900" dirty="0"/>
                        <a:t>San Diego SQL Server User Group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Hybrid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3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Thursday monthly @ 6.30PM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204805633"/>
                  </a:ext>
                </a:extLst>
              </a:tr>
              <a:tr h="986926">
                <a:tc>
                  <a:txBody>
                    <a:bodyPr/>
                    <a:lstStyle/>
                    <a:p>
                      <a:r>
                        <a:rPr lang="en-US" sz="1900" dirty="0"/>
                        <a:t>San Francisco Microsoft Fabric Meetup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pPr marL="0" marR="0" lvl="0" indent="0" algn="l" defTabSz="57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Virtual</a:t>
                      </a:r>
                    </a:p>
                    <a:p>
                      <a:endParaRPr lang="en-US" sz="1900" dirty="0"/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pPr marL="0" marR="0" lvl="0" indent="0" algn="l" defTabSz="57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Every 2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Wednesday monthly @ 7PM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3594770054"/>
                  </a:ext>
                </a:extLst>
              </a:tr>
              <a:tr h="924558">
                <a:tc>
                  <a:txBody>
                    <a:bodyPr/>
                    <a:lstStyle/>
                    <a:p>
                      <a:r>
                        <a:rPr lang="en-US" sz="1900" dirty="0"/>
                        <a:t>Sacramento SQL Server User Group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In-Person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1</a:t>
                      </a:r>
                      <a:r>
                        <a:rPr lang="en-US" sz="1900" baseline="30000" dirty="0"/>
                        <a:t>st</a:t>
                      </a:r>
                      <a:r>
                        <a:rPr lang="en-US" sz="1900" dirty="0"/>
                        <a:t> Wednesday monthly @ 6PM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8182631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2E9D09-DD22-851E-A5E1-DB5D1F02A796}"/>
              </a:ext>
            </a:extLst>
          </p:cNvPr>
          <p:cNvSpPr txBox="1"/>
          <p:nvPr/>
        </p:nvSpPr>
        <p:spPr>
          <a:xfrm>
            <a:off x="242984" y="6278099"/>
            <a:ext cx="9465734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5" dirty="0">
                <a:hlinkClick r:id="rId2"/>
              </a:rPr>
              <a:t>Find more Azure Data Tech Groups on Meetup</a:t>
            </a:r>
            <a:endParaRPr lang="en-US" sz="190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7D6927-D340-9E21-1C24-EC1F97AA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995" y="3051037"/>
            <a:ext cx="814600" cy="792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5A5CDC-69DB-701E-E8B2-443A464F9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451" y="2118211"/>
            <a:ext cx="799687" cy="7923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012A83-AC27-C7B9-B609-30BEB561D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7411" y="4077336"/>
            <a:ext cx="760727" cy="7712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3CEB46-DEE9-0A7C-B2B9-52CDEE0DB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7931" y="4961522"/>
            <a:ext cx="799687" cy="7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77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463432-B4DD-374B-4C77-7124BF5E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  <a:noFill/>
        </p:spPr>
        <p:txBody>
          <a:bodyPr/>
          <a:lstStyle/>
          <a:p>
            <a:r>
              <a:rPr lang="en-US" dirty="0"/>
              <a:t>For each hurt metric</a:t>
            </a:r>
          </a:p>
          <a:p>
            <a:pPr lvl="1"/>
            <a:r>
              <a:rPr lang="en-US" dirty="0"/>
              <a:t>Total by table</a:t>
            </a:r>
          </a:p>
          <a:p>
            <a:pPr lvl="1"/>
            <a:r>
              <a:rPr lang="en-US" dirty="0"/>
              <a:t>Total by instance (or single database)</a:t>
            </a:r>
          </a:p>
          <a:p>
            <a:pPr lvl="1"/>
            <a:r>
              <a:rPr lang="en-US" dirty="0"/>
              <a:t>Compute table’s percent of instance total</a:t>
            </a:r>
          </a:p>
          <a:p>
            <a:r>
              <a:rPr lang="en-US" dirty="0"/>
              <a:t>Some hurts more important than others</a:t>
            </a:r>
          </a:p>
          <a:p>
            <a:pPr lvl="1"/>
            <a:r>
              <a:rPr lang="en-US" dirty="0"/>
              <a:t>Apply weighting factor to metrics</a:t>
            </a:r>
          </a:p>
          <a:p>
            <a:r>
              <a:rPr lang="en-US" dirty="0"/>
              <a:t>Total up all weighted metric fractions by table</a:t>
            </a:r>
          </a:p>
          <a:p>
            <a:r>
              <a:rPr lang="en-US" dirty="0"/>
              <a:t>Present results in descending order of hurt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E2D51F-A2AB-4ECC-BD3D-DC93B7FC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Prioritizing Hurt</a:t>
            </a:r>
          </a:p>
        </p:txBody>
      </p:sp>
      <p:pic>
        <p:nvPicPr>
          <p:cNvPr id="3076" name="Picture 4" descr="pain scale chart">
            <a:extLst>
              <a:ext uri="{FF2B5EF4-FFF2-40B4-BE49-F238E27FC236}">
                <a16:creationId xmlns:a16="http://schemas.microsoft.com/office/drawing/2014/main" id="{D1DBFF9A-1973-6351-196E-4CA1A0A8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6" y="638093"/>
            <a:ext cx="3822192" cy="5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397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20BF4-E3A1-17B4-D46D-A69283971EE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Waits	</a:t>
            </a:r>
            <a:r>
              <a:rPr lang="en-US" sz="3600" b="1" dirty="0">
                <a:solidFill>
                  <a:srgbClr val="CC0066"/>
                </a:solidFill>
              </a:rPr>
              <a:t>++++++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Locks	</a:t>
            </a:r>
            <a:r>
              <a:rPr lang="en-US" sz="3600" b="1" dirty="0">
                <a:solidFill>
                  <a:srgbClr val="FF660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Splits	</a:t>
            </a:r>
            <a:r>
              <a:rPr lang="en-US" sz="3600" b="1" dirty="0">
                <a:solidFill>
                  <a:srgbClr val="FF660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Merges	</a:t>
            </a:r>
            <a:r>
              <a:rPr lang="en-US" sz="3600" b="1" dirty="0">
                <a:solidFill>
                  <a:srgbClr val="FF660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Missing	</a:t>
            </a:r>
            <a:r>
              <a:rPr lang="en-US" sz="3600" b="1" dirty="0">
                <a:solidFill>
                  <a:srgbClr val="FF505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Writes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Buffer	</a:t>
            </a:r>
            <a:r>
              <a:rPr lang="en-US" sz="3600" b="1" dirty="0">
                <a:solidFill>
                  <a:srgbClr val="FF505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Read/write	</a:t>
            </a:r>
            <a:r>
              <a:rPr lang="en-US" sz="3600" b="1" dirty="0">
                <a:solidFill>
                  <a:srgbClr val="FF660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Scans	</a:t>
            </a:r>
            <a:r>
              <a:rPr lang="en-US" sz="3600" b="1" dirty="0">
                <a:solidFill>
                  <a:srgbClr val="FFCC00"/>
                </a:solidFill>
              </a:rPr>
              <a:t>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Lookups	</a:t>
            </a:r>
            <a:r>
              <a:rPr lang="en-US" sz="3600" b="1" dirty="0">
                <a:solidFill>
                  <a:srgbClr val="FFCC00"/>
                </a:solidFill>
              </a:rPr>
              <a:t>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Fetches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LOB	</a:t>
            </a:r>
            <a:r>
              <a:rPr lang="en-US" sz="3600" b="1" dirty="0"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2A5B9-2DE1-56B8-DFD1-941178FAE5A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Weighting the Hurt - Defaults*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41E4D3-1B1E-BB65-C77D-CCB43A56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76" y="584398"/>
            <a:ext cx="6178883" cy="50481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4B8BF4-D1EC-EABE-0D86-CE1680D6C18F}"/>
              </a:ext>
            </a:extLst>
          </p:cNvPr>
          <p:cNvSpPr txBox="1"/>
          <p:nvPr/>
        </p:nvSpPr>
        <p:spPr>
          <a:xfrm>
            <a:off x="6119153" y="5785473"/>
            <a:ext cx="4376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* Runtime parameters</a:t>
            </a:r>
          </a:p>
        </p:txBody>
      </p:sp>
    </p:spTree>
    <p:extLst>
      <p:ext uri="{BB962C8B-B14F-4D97-AF65-F5344CB8AC3E}">
        <p14:creationId xmlns:p14="http://schemas.microsoft.com/office/powerpoint/2010/main" val="1717567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56276"/>
            <a:ext cx="8124827" cy="6081684"/>
          </a:xfrm>
        </p:spPr>
        <p:txBody>
          <a:bodyPr/>
          <a:lstStyle/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/>
              <a:t>82</a:t>
            </a:r>
            <a:r>
              <a:rPr lang="en-US" sz="4400" dirty="0"/>
              <a:t>% of hurt</a:t>
            </a:r>
          </a:p>
          <a:p>
            <a:pPr marL="0" indent="0" algn="ctr">
              <a:buNone/>
            </a:pPr>
            <a:r>
              <a:rPr lang="en-US" sz="4400" b="1" dirty="0"/>
              <a:t>4</a:t>
            </a:r>
            <a:r>
              <a:rPr lang="en-US" sz="4400" dirty="0"/>
              <a:t>% of tables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Findings</a:t>
            </a:r>
          </a:p>
        </p:txBody>
      </p:sp>
      <p:pic>
        <p:nvPicPr>
          <p:cNvPr id="25602" name="Picture 2" descr="Free Ai Generated Lightbulb illustration and picture">
            <a:extLst>
              <a:ext uri="{FF2B5EF4-FFF2-40B4-BE49-F238E27FC236}">
                <a16:creationId xmlns:a16="http://schemas.microsoft.com/office/drawing/2014/main" id="{589F908D-28F0-F30A-8263-C9480B82A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312" y="773756"/>
            <a:ext cx="3649615" cy="54875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17313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3ED30C-DE73-61C3-74B0-6053AF5C347F}"/>
              </a:ext>
            </a:extLst>
          </p:cNvPr>
          <p:cNvSpPr/>
          <p:nvPr/>
        </p:nvSpPr>
        <p:spPr>
          <a:xfrm>
            <a:off x="275869" y="392501"/>
            <a:ext cx="569195" cy="6464945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FDE6D-8591-2698-3FAB-9A7D7219AF39}"/>
              </a:ext>
            </a:extLst>
          </p:cNvPr>
          <p:cNvSpPr/>
          <p:nvPr/>
        </p:nvSpPr>
        <p:spPr>
          <a:xfrm>
            <a:off x="1207954" y="392501"/>
            <a:ext cx="4302828" cy="6464945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69BDC4-88C4-1B99-50F8-8BE452EB72C9}"/>
              </a:ext>
            </a:extLst>
          </p:cNvPr>
          <p:cNvSpPr/>
          <p:nvPr/>
        </p:nvSpPr>
        <p:spPr>
          <a:xfrm>
            <a:off x="275868" y="2469209"/>
            <a:ext cx="5234913" cy="45887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47E70-EBBD-546D-4069-BC8565F8B53E}"/>
              </a:ext>
            </a:extLst>
          </p:cNvPr>
          <p:cNvSpPr/>
          <p:nvPr/>
        </p:nvSpPr>
        <p:spPr>
          <a:xfrm>
            <a:off x="5501634" y="2469209"/>
            <a:ext cx="6409949" cy="458877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451FB-9B6A-FC84-008E-10B95291A525}"/>
              </a:ext>
            </a:extLst>
          </p:cNvPr>
          <p:cNvSpPr/>
          <p:nvPr/>
        </p:nvSpPr>
        <p:spPr>
          <a:xfrm>
            <a:off x="5501635" y="392501"/>
            <a:ext cx="6409949" cy="2085523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57132BE5-B662-C747-6D7C-B25BB492F6C4}"/>
              </a:ext>
            </a:extLst>
          </p:cNvPr>
          <p:cNvSpPr/>
          <p:nvPr/>
        </p:nvSpPr>
        <p:spPr>
          <a:xfrm>
            <a:off x="287546" y="210312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32AC3E87-B36C-2E35-4119-9D0F6BAFB7EC}"/>
              </a:ext>
            </a:extLst>
          </p:cNvPr>
          <p:cNvSpPr/>
          <p:nvPr/>
        </p:nvSpPr>
        <p:spPr>
          <a:xfrm rot="16200000">
            <a:off x="3403225" y="1988687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4DCF6190-9531-FB7F-70FF-55C3EAF7EDEB}"/>
              </a:ext>
            </a:extLst>
          </p:cNvPr>
          <p:cNvSpPr/>
          <p:nvPr/>
        </p:nvSpPr>
        <p:spPr>
          <a:xfrm rot="16200000">
            <a:off x="2385955" y="2150007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CB3D22D4-6C48-CC7F-A1A1-CD507BE94851}"/>
              </a:ext>
            </a:extLst>
          </p:cNvPr>
          <p:cNvSpPr/>
          <p:nvPr/>
        </p:nvSpPr>
        <p:spPr>
          <a:xfrm rot="16200000">
            <a:off x="2669425" y="229552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14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3" grpId="0" animBg="1"/>
      <p:bldP spid="14" grpId="0" animBg="1"/>
      <p:bldP spid="14" grpId="1" animBg="1"/>
      <p:bldP spid="6" grpId="0" animBg="1"/>
      <p:bldP spid="6" grpId="1" animBg="1"/>
      <p:bldP spid="8" grpId="0" animBg="1"/>
      <p:bldP spid="8" grpId="1" animBg="1"/>
      <p:bldP spid="2" grpId="0" animBg="1"/>
      <p:bldP spid="2" grpId="1" animBg="1"/>
      <p:bldP spid="3" grpId="0" animBg="1"/>
      <p:bldP spid="3" grpId="1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Up 14">
            <a:extLst>
              <a:ext uri="{FF2B5EF4-FFF2-40B4-BE49-F238E27FC236}">
                <a16:creationId xmlns:a16="http://schemas.microsoft.com/office/drawing/2014/main" id="{A35C6F7D-99F9-E29C-43E9-1FEE3C1A097D}"/>
              </a:ext>
            </a:extLst>
          </p:cNvPr>
          <p:cNvSpPr/>
          <p:nvPr/>
        </p:nvSpPr>
        <p:spPr>
          <a:xfrm>
            <a:off x="5346426" y="292808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9B5860-D178-3A4B-CC4C-594483CE0A92}"/>
              </a:ext>
            </a:extLst>
          </p:cNvPr>
          <p:cNvSpPr/>
          <p:nvPr/>
        </p:nvSpPr>
        <p:spPr>
          <a:xfrm>
            <a:off x="5500181" y="2478024"/>
            <a:ext cx="281159" cy="43936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083FAB9-E4DB-7938-6FE4-C7489E49BC33}"/>
              </a:ext>
            </a:extLst>
          </p:cNvPr>
          <p:cNvSpPr/>
          <p:nvPr/>
        </p:nvSpPr>
        <p:spPr>
          <a:xfrm>
            <a:off x="5625284" y="292808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035E21-1511-3233-ED42-4C85173A308E}"/>
              </a:ext>
            </a:extLst>
          </p:cNvPr>
          <p:cNvSpPr/>
          <p:nvPr/>
        </p:nvSpPr>
        <p:spPr>
          <a:xfrm>
            <a:off x="5769287" y="2472523"/>
            <a:ext cx="281159" cy="444869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8120E295-0BFA-A8F3-66F4-39D2178FF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7098">
            <a:off x="5622941" y="14992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69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2E59EC-F788-F54F-470F-E7A949B77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" y="0"/>
            <a:ext cx="1163802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17ACCC-2809-AD44-30FF-F29E45CC715D}"/>
              </a:ext>
            </a:extLst>
          </p:cNvPr>
          <p:cNvSpPr/>
          <p:nvPr/>
        </p:nvSpPr>
        <p:spPr>
          <a:xfrm>
            <a:off x="5489102" y="393194"/>
            <a:ext cx="277714" cy="646480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183DE253-F129-5D86-2B28-BB01B2580BD8}"/>
              </a:ext>
            </a:extLst>
          </p:cNvPr>
          <p:cNvSpPr/>
          <p:nvPr/>
        </p:nvSpPr>
        <p:spPr>
          <a:xfrm rot="5400000">
            <a:off x="4683385" y="1020293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57420-5905-BBC1-8C83-5CBA00C49739}"/>
              </a:ext>
            </a:extLst>
          </p:cNvPr>
          <p:cNvSpPr/>
          <p:nvPr/>
        </p:nvSpPr>
        <p:spPr>
          <a:xfrm>
            <a:off x="276987" y="2901179"/>
            <a:ext cx="5218119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50D1B0E1-0D12-FE1C-1B6F-72F757F0D44C}"/>
              </a:ext>
            </a:extLst>
          </p:cNvPr>
          <p:cNvSpPr/>
          <p:nvPr/>
        </p:nvSpPr>
        <p:spPr>
          <a:xfrm rot="16200000">
            <a:off x="6331081" y="244520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62B97-993B-07A4-83A5-C636A27980EA}"/>
              </a:ext>
            </a:extLst>
          </p:cNvPr>
          <p:cNvSpPr/>
          <p:nvPr/>
        </p:nvSpPr>
        <p:spPr>
          <a:xfrm>
            <a:off x="5766816" y="393193"/>
            <a:ext cx="252728" cy="6464807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035A8-F2A8-2457-AD72-888D76812B35}"/>
              </a:ext>
            </a:extLst>
          </p:cNvPr>
          <p:cNvSpPr/>
          <p:nvPr/>
        </p:nvSpPr>
        <p:spPr>
          <a:xfrm>
            <a:off x="282991" y="2467137"/>
            <a:ext cx="5483825" cy="434042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15DEF6FF-B939-D43A-66FA-88CEDABCDB5F}"/>
              </a:ext>
            </a:extLst>
          </p:cNvPr>
          <p:cNvSpPr/>
          <p:nvPr/>
        </p:nvSpPr>
        <p:spPr>
          <a:xfrm rot="5400000">
            <a:off x="4661703" y="244520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D87815CF-34CD-F057-2D85-5BE89B114845}"/>
              </a:ext>
            </a:extLst>
          </p:cNvPr>
          <p:cNvSpPr/>
          <p:nvPr/>
        </p:nvSpPr>
        <p:spPr>
          <a:xfrm rot="5400000">
            <a:off x="4636717" y="1980694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92C9A4-273A-499A-3DDB-E2088BB041F1}"/>
              </a:ext>
            </a:extLst>
          </p:cNvPr>
          <p:cNvSpPr/>
          <p:nvPr/>
        </p:nvSpPr>
        <p:spPr>
          <a:xfrm>
            <a:off x="5766816" y="2901178"/>
            <a:ext cx="258416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A4F78-04AD-AB6D-C750-D1DF13600663}"/>
              </a:ext>
            </a:extLst>
          </p:cNvPr>
          <p:cNvSpPr/>
          <p:nvPr/>
        </p:nvSpPr>
        <p:spPr>
          <a:xfrm>
            <a:off x="5497386" y="2902338"/>
            <a:ext cx="258416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C77B4453-940B-ED16-BC58-2E71690EE868}"/>
              </a:ext>
            </a:extLst>
          </p:cNvPr>
          <p:cNvSpPr/>
          <p:nvPr/>
        </p:nvSpPr>
        <p:spPr>
          <a:xfrm rot="16200000">
            <a:off x="6329305" y="1988688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7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4" animBg="1"/>
      <p:bldP spid="5" grpId="0" animBg="1"/>
      <p:bldP spid="5" grpId="1" animBg="1"/>
      <p:bldP spid="6" grpId="0" animBg="1"/>
      <p:bldP spid="7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2" grpId="0" animBg="1"/>
      <p:bldP spid="2" grpId="1" animBg="1"/>
      <p:bldP spid="3" grpId="0" animBg="1"/>
      <p:bldP spid="9" grpId="0" animBg="1"/>
      <p:bldP spid="9" grpId="1" animBg="1"/>
      <p:bldP spid="13" grpId="0" animBg="1"/>
      <p:bldP spid="13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priority tables make sense, but …</a:t>
            </a:r>
          </a:p>
          <a:p>
            <a:r>
              <a:rPr lang="en-US" dirty="0"/>
              <a:t>What do we need to do to make the hurt go away?</a:t>
            </a:r>
          </a:p>
          <a:p>
            <a:pPr lvl="1"/>
            <a:r>
              <a:rPr lang="en-US" dirty="0"/>
              <a:t>Need specific, actionable prescriptive actions </a:t>
            </a:r>
          </a:p>
          <a:p>
            <a:pPr lvl="1"/>
            <a:r>
              <a:rPr lang="en-US" dirty="0"/>
              <a:t>Based on metrics and diagnostics </a:t>
            </a:r>
          </a:p>
          <a:p>
            <a:pPr lvl="1"/>
            <a:r>
              <a:rPr lang="en-US" dirty="0"/>
              <a:t>At the individual index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</a:t>
            </a:r>
            <a:r>
              <a:rPr lang="en-US" dirty="0" err="1"/>
              <a:t>SQLXL_Index</a:t>
            </a:r>
            <a:r>
              <a:rPr lang="en-US" dirty="0"/>
              <a:t> Priority Findings</a:t>
            </a:r>
          </a:p>
        </p:txBody>
      </p:sp>
      <p:pic>
        <p:nvPicPr>
          <p:cNvPr id="26626" name="Picture 2" descr="Free Ai Generated Blocks illustration and picture">
            <a:extLst>
              <a:ext uri="{FF2B5EF4-FFF2-40B4-BE49-F238E27FC236}">
                <a16:creationId xmlns:a16="http://schemas.microsoft.com/office/drawing/2014/main" id="{3BFEB9BC-28CD-4E11-26AF-A8D39890A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048" y="584708"/>
            <a:ext cx="3292807" cy="58400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82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7C88CB-B46A-C74F-79C8-20840B72B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lucky </a:t>
            </a:r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 - your </a:t>
            </a:r>
            <a:r>
              <a:rPr lang="en-US" dirty="0"/>
              <a:t>monitoring tool may have some answers</a:t>
            </a:r>
          </a:p>
          <a:p>
            <a:r>
              <a:rPr lang="en-US" dirty="0"/>
              <a:t>If not, lots of SQL community scripts available</a:t>
            </a:r>
          </a:p>
          <a:p>
            <a:r>
              <a:rPr lang="en-US" dirty="0"/>
              <a:t>Copy &amp; execute each script in SSMS</a:t>
            </a:r>
          </a:p>
          <a:p>
            <a:r>
              <a:rPr lang="en-US" dirty="0"/>
              <a:t>Copy/paste each result set</a:t>
            </a:r>
            <a:br>
              <a:rPr lang="en-US" dirty="0"/>
            </a:br>
            <a:r>
              <a:rPr lang="en-US" dirty="0"/>
              <a:t>to spreadsheet(s)</a:t>
            </a:r>
          </a:p>
          <a:p>
            <a:r>
              <a:rPr lang="en-US" dirty="0"/>
              <a:t>Try grouping your results </a:t>
            </a:r>
            <a:br>
              <a:rPr lang="en-US" dirty="0"/>
            </a:br>
            <a:r>
              <a:rPr lang="en-US" dirty="0"/>
              <a:t>by index and table</a:t>
            </a:r>
          </a:p>
          <a:p>
            <a:r>
              <a:rPr lang="en-US" dirty="0"/>
              <a:t>Line by agonizing line decide what</a:t>
            </a:r>
            <a:br>
              <a:rPr lang="en-US" dirty="0"/>
            </a:br>
            <a:r>
              <a:rPr lang="en-US" dirty="0"/>
              <a:t>if any action is appropriate</a:t>
            </a:r>
          </a:p>
          <a:p>
            <a:r>
              <a:rPr lang="en-US" dirty="0"/>
              <a:t>Make sure to include the </a:t>
            </a:r>
            <a:br>
              <a:rPr lang="en-US" dirty="0"/>
            </a:br>
            <a:r>
              <a:rPr lang="en-US" b="1" dirty="0"/>
              <a:t>“It Depends”</a:t>
            </a:r>
            <a:r>
              <a:rPr lang="en-US" dirty="0"/>
              <a:t> factors</a:t>
            </a:r>
          </a:p>
          <a:p>
            <a:r>
              <a:rPr lang="en-US" dirty="0"/>
              <a:t>Create &amp; run scripts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4E79EE-2D45-1487-9862-7DB8E0C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Development - Legacy Approach</a:t>
            </a:r>
          </a:p>
        </p:txBody>
      </p:sp>
      <p:pic>
        <p:nvPicPr>
          <p:cNvPr id="3074" name="Picture 2" descr="13 Bicycle Myths That People ACTUALLY Believe">
            <a:extLst>
              <a:ext uri="{FF2B5EF4-FFF2-40B4-BE49-F238E27FC236}">
                <a16:creationId xmlns:a16="http://schemas.microsoft.com/office/drawing/2014/main" id="{0C6CD787-3DFE-8C2D-DCAB-A60E6A556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696" y="2326550"/>
            <a:ext cx="6123625" cy="4084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6400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A9EF-7631-2B07-8DC5-960366673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9E0E63-752F-AAF5-59A8-49B544377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 </a:t>
            </a:r>
            <a:r>
              <a:rPr lang="en-US" dirty="0" err="1"/>
              <a:t>SQLXL_Index</a:t>
            </a:r>
            <a:r>
              <a:rPr lang="en-US" dirty="0"/>
              <a:t> in SSMS</a:t>
            </a:r>
          </a:p>
          <a:p>
            <a:r>
              <a:rPr lang="en-US" dirty="0"/>
              <a:t>Execute macro to return data to Excel</a:t>
            </a:r>
          </a:p>
          <a:p>
            <a:r>
              <a:rPr lang="en-US" dirty="0"/>
              <a:t>Click on the table(s) with most hurt</a:t>
            </a:r>
          </a:p>
          <a:p>
            <a:r>
              <a:rPr lang="en-US" dirty="0"/>
              <a:t>Review index prescriptions</a:t>
            </a:r>
          </a:p>
          <a:p>
            <a:r>
              <a:rPr lang="en-US" dirty="0"/>
              <a:t>Create &amp; run scripts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1A155C-FF7A-A8F8-32B1-5516E4BF9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Development - New Approach</a:t>
            </a:r>
          </a:p>
        </p:txBody>
      </p:sp>
      <p:pic>
        <p:nvPicPr>
          <p:cNvPr id="13316" name="Picture 4" descr="speed in hong kong - speeding car stock pictures, royalty-free photos &amp; images">
            <a:extLst>
              <a:ext uri="{FF2B5EF4-FFF2-40B4-BE49-F238E27FC236}">
                <a16:creationId xmlns:a16="http://schemas.microsoft.com/office/drawing/2014/main" id="{E43AF98C-98D8-A748-FD71-E858E7E00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40"/>
            <a:ext cx="4082577" cy="612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94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9CE3-FD3D-3797-71B9-229EA12B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4EC671-7F1F-9910-4F3D-03BFAC844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97 table and index-level prescriptions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Grouped in 8 action categories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A854F7-ADB4-6E4F-D70E-FE11EA39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Prescriptions</a:t>
            </a:r>
          </a:p>
        </p:txBody>
      </p:sp>
      <p:pic>
        <p:nvPicPr>
          <p:cNvPr id="12290" name="Picture 2" descr="brown building">
            <a:extLst>
              <a:ext uri="{FF2B5EF4-FFF2-40B4-BE49-F238E27FC236}">
                <a16:creationId xmlns:a16="http://schemas.microsoft.com/office/drawing/2014/main" id="{82093E03-69F6-989E-6B38-81713FEE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633" y="447040"/>
            <a:ext cx="4884926" cy="611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0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4665-F5DE-A7CA-C4F9-875341DF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1BCFE-7F87-EE0C-F0D4-BCC43ECF2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Bill </a:t>
            </a:r>
            <a:r>
              <a:rPr lang="en-US" dirty="0" err="1"/>
              <a:t>Sanscrainte</a:t>
            </a:r>
            <a:r>
              <a:rPr lang="en-US" dirty="0"/>
              <a:t>	</a:t>
            </a:r>
            <a:r>
              <a:rPr lang="en-US" dirty="0">
                <a:hlinkClick r:id="rId2" action="ppaction://hlinkfile"/>
              </a:rPr>
              <a:t>linkedin.com/in/</a:t>
            </a:r>
            <a:r>
              <a:rPr lang="en-US" dirty="0" err="1">
                <a:hlinkClick r:id="rId2" action="ppaction://hlinkfile"/>
              </a:rPr>
              <a:t>billsanscrainte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hlinkClick r:id="rId3"/>
              </a:rPr>
              <a:t>Bill@Sanscrainte.com</a:t>
            </a:r>
            <a:endParaRPr lang="en-US" dirty="0"/>
          </a:p>
          <a:p>
            <a:r>
              <a:rPr lang="en-US" dirty="0"/>
              <a:t>SQL Server since 6.5</a:t>
            </a:r>
          </a:p>
          <a:p>
            <a:r>
              <a:rPr lang="en-US" dirty="0"/>
              <a:t>1984 - Executed first SQL statement</a:t>
            </a:r>
            <a:br>
              <a:rPr lang="en-US" dirty="0"/>
            </a:br>
            <a:r>
              <a:rPr lang="en-US" dirty="0"/>
              <a:t>	leading first data warehouse project</a:t>
            </a:r>
          </a:p>
          <a:p>
            <a:r>
              <a:rPr lang="en-US" dirty="0"/>
              <a:t>1994 - Started Data Consulting practice</a:t>
            </a:r>
          </a:p>
          <a:p>
            <a:r>
              <a:rPr lang="en-US" dirty="0"/>
              <a:t>2001 - Began version 1 of SQLXL tools</a:t>
            </a:r>
          </a:p>
          <a:p>
            <a:r>
              <a:rPr lang="en-US" dirty="0"/>
              <a:t>2020 - Retired to pursue passion projects</a:t>
            </a:r>
          </a:p>
          <a:p>
            <a:r>
              <a:rPr lang="en-US" dirty="0"/>
              <a:t>Record holder for most SQL Cruises as a student</a:t>
            </a:r>
            <a:br>
              <a:rPr lang="en-US" dirty="0"/>
            </a:br>
            <a:r>
              <a:rPr lang="en-US" dirty="0"/>
              <a:t>SQL Server 10, Oracle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EBF78-D9E5-55A4-8411-119FECBE3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648" y="630322"/>
            <a:ext cx="3821455" cy="5748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18113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D7EC-8907-74FB-F6A9-09E01CF6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- 97 Prescriptions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281070-5E40-FC1C-1FEF-84E59D2F8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686661"/>
              </p:ext>
            </p:extLst>
          </p:nvPr>
        </p:nvGraphicFramePr>
        <p:xfrm>
          <a:off x="719328" y="795528"/>
          <a:ext cx="10021824" cy="5489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9472">
                  <a:extLst>
                    <a:ext uri="{9D8B030D-6E8A-4147-A177-3AD203B41FA5}">
                      <a16:colId xmlns:a16="http://schemas.microsoft.com/office/drawing/2014/main" val="936196711"/>
                    </a:ext>
                  </a:extLst>
                </a:gridCol>
                <a:gridCol w="5102352">
                  <a:extLst>
                    <a:ext uri="{9D8B030D-6E8A-4147-A177-3AD203B41FA5}">
                      <a16:colId xmlns:a16="http://schemas.microsoft.com/office/drawing/2014/main" val="1577337839"/>
                    </a:ext>
                  </a:extLst>
                </a:gridCol>
              </a:tblGrid>
              <a:tr h="5489110">
                <a:tc>
                  <a:txBody>
                    <a:bodyPr/>
                    <a:lstStyle/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Retain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Replace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Request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Remove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Review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Refresh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Refactor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17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030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CFA9-A634-F186-3937-996D11CB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F95C9-A543-7697-A00A-8D85DE81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indexes “As Architected &amp; Designed”</a:t>
            </a:r>
          </a:p>
          <a:p>
            <a:pPr lvl="1"/>
            <a:r>
              <a:rPr lang="en-US" dirty="0"/>
              <a:t>Clustered</a:t>
            </a:r>
          </a:p>
          <a:p>
            <a:pPr lvl="1"/>
            <a:r>
              <a:rPr lang="en-US" dirty="0"/>
              <a:t>Constraints - primary key, unique, foreign key</a:t>
            </a:r>
          </a:p>
          <a:p>
            <a:pPr lvl="1"/>
            <a:r>
              <a:rPr lang="en-US" dirty="0"/>
              <a:t>History - Change Data Capture, System Versioned, Ledger</a:t>
            </a:r>
          </a:p>
          <a:p>
            <a:pPr lvl="1"/>
            <a:r>
              <a:rPr lang="en-US" dirty="0"/>
              <a:t>Special indexes - full-text, spatial, XML, </a:t>
            </a:r>
            <a:r>
              <a:rPr lang="en-US" dirty="0" err="1"/>
              <a:t>columnstore</a:t>
            </a:r>
            <a:endParaRPr lang="en-US" dirty="0"/>
          </a:p>
          <a:p>
            <a:pPr lvl="1"/>
            <a:r>
              <a:rPr lang="en-US" dirty="0"/>
              <a:t>Required by others - unique index supporting a full-text index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60C4E-F28C-49B3-90F7-A08BC2426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9458" name="Picture 2" descr="Entity Relationship Diagram (ERD)">
            <a:extLst>
              <a:ext uri="{FF2B5EF4-FFF2-40B4-BE49-F238E27FC236}">
                <a16:creationId xmlns:a16="http://schemas.microsoft.com/office/drawing/2014/main" id="{6DF0D2F7-4DB0-EB3D-2E0F-1F95F0ED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263019"/>
            <a:ext cx="5613544" cy="329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71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4DB9C-D859-DDF1-4999-C4F96F629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42224-E5A9-E2FB-375F-2A522DD8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42B0DA-B665-535E-3D8F-0E8113E6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feature in SQL 2016+ Enterprise</a:t>
            </a:r>
          </a:p>
          <a:p>
            <a:r>
              <a:rPr lang="en-US" dirty="0"/>
              <a:t>Replace existing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rowstore</a:t>
            </a:r>
            <a:r>
              <a:rPr lang="en-US" dirty="0"/>
              <a:t> indexes with updatable </a:t>
            </a:r>
            <a:br>
              <a:rPr lang="en-US" dirty="0"/>
            </a:b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</a:t>
            </a:r>
            <a:endParaRPr lang="en-US" dirty="0"/>
          </a:p>
          <a:p>
            <a:pPr lvl="1"/>
            <a:r>
              <a:rPr lang="en-US" dirty="0"/>
              <a:t>Low usage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rowstore</a:t>
            </a:r>
            <a:endParaRPr lang="en-US" dirty="0"/>
          </a:p>
          <a:p>
            <a:pPr lvl="1"/>
            <a:r>
              <a:rPr lang="en-US" dirty="0"/>
              <a:t>Low read/write ratio</a:t>
            </a:r>
          </a:p>
          <a:p>
            <a:pPr lvl="1"/>
            <a:r>
              <a:rPr lang="en-US" dirty="0"/>
              <a:t>Missing indexes with low benefit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22EB-D006-ED11-96FC-A8EB7040B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8194" name="Picture 2" descr="Football referee shows the number display Football referee hole substitution board. The referee shows the number display. Vector illustration. soccer substitute stock illustrations">
            <a:extLst>
              <a:ext uri="{FF2B5EF4-FFF2-40B4-BE49-F238E27FC236}">
                <a16:creationId xmlns:a16="http://schemas.microsoft.com/office/drawing/2014/main" id="{717B86EB-313B-0E68-E0FB-043C9913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12" y="879138"/>
            <a:ext cx="3710032" cy="529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024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B0B65-27E1-5A85-D0A2-657CA31D3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3D69F3-6050-C759-0D95-86247263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D23A57-317C-8408-B86F-C7E0ED4F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Index</a:t>
            </a:r>
          </a:p>
          <a:p>
            <a:pPr lvl="1"/>
            <a:r>
              <a:rPr lang="en-US" dirty="0"/>
              <a:t>Clustered indexes on heaps with usage</a:t>
            </a:r>
          </a:p>
          <a:p>
            <a:pPr lvl="1"/>
            <a:r>
              <a:rPr lang="en-US" dirty="0"/>
              <a:t>Covers for foreign key constraints </a:t>
            </a:r>
          </a:p>
          <a:p>
            <a:pPr lvl="2"/>
            <a:r>
              <a:rPr lang="en-US" dirty="0"/>
              <a:t>With missing index recommendation</a:t>
            </a:r>
          </a:p>
          <a:p>
            <a:pPr lvl="1"/>
            <a:r>
              <a:rPr lang="en-US" dirty="0"/>
              <a:t>Valuable missing indexes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1DB47-6877-1115-F1B8-D4479FD34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5122" name="Picture 2" descr="Please, Sir, May I Have Some More? - Leadership Coaching Network">
            <a:extLst>
              <a:ext uri="{FF2B5EF4-FFF2-40B4-BE49-F238E27FC236}">
                <a16:creationId xmlns:a16="http://schemas.microsoft.com/office/drawing/2014/main" id="{605859F2-0E04-ED0F-8329-D63B549BC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912" y="3099816"/>
            <a:ext cx="5342040" cy="3123662"/>
          </a:xfrm>
          <a:prstGeom prst="rect">
            <a:avLst/>
          </a:prstGeom>
          <a:noFill/>
          <a:effectLst>
            <a:outerShdw blurRad="50800" dist="127000" dir="5400000" algn="t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93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06A4C-ED7F-F829-6D18-C8E94CBA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B65FB7-C3B2-DD59-2991-EB41CD2D7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34A366-15A7-B0ED-39A2-219A1AED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index recommendations</a:t>
            </a:r>
          </a:p>
          <a:p>
            <a:pPr lvl="1"/>
            <a:r>
              <a:rPr lang="en-US" dirty="0"/>
              <a:t>That don’t add significant value</a:t>
            </a:r>
          </a:p>
          <a:p>
            <a:pPr lvl="1"/>
            <a:r>
              <a:rPr lang="en-US" dirty="0"/>
              <a:t>Table has / will have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8C948-7B14-389A-1D70-7FA19475FE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4338" name="Picture 2" descr="hand sign - rejection stock pictures, royalty-free photos &amp; images">
            <a:extLst>
              <a:ext uri="{FF2B5EF4-FFF2-40B4-BE49-F238E27FC236}">
                <a16:creationId xmlns:a16="http://schemas.microsoft.com/office/drawing/2014/main" id="{31BD99F1-9343-6934-B056-6123A40F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48" y="2221992"/>
            <a:ext cx="5829300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0427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48AA6-345D-2C36-8060-178F9ACA8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C688E-2EEB-0EBD-40FB-2A632B3E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CBDB24-0105-30C8-8EE9-0AE4A854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indexes</a:t>
            </a:r>
          </a:p>
          <a:p>
            <a:pPr lvl="1"/>
            <a:r>
              <a:rPr lang="en-US" dirty="0"/>
              <a:t>Cost more than benefit - less than 4 reads per write</a:t>
            </a:r>
          </a:p>
          <a:p>
            <a:pPr lvl="1"/>
            <a:r>
              <a:rPr lang="en-US" dirty="0"/>
              <a:t>Duplicate - Least used</a:t>
            </a:r>
          </a:p>
          <a:p>
            <a:r>
              <a:rPr lang="en-US" dirty="0"/>
              <a:t>Redundant foreign key constraint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13932-B4E3-7EC2-7FBA-8E3C20AD7E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1512" name="Picture 8" descr="boy taking out trash - taking out the trash stock pictures, royalty-free photos &amp; images">
            <a:extLst>
              <a:ext uri="{FF2B5EF4-FFF2-40B4-BE49-F238E27FC236}">
                <a16:creationId xmlns:a16="http://schemas.microsoft.com/office/drawing/2014/main" id="{03A6F9B0-57C2-9229-080C-0A00DF12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8296"/>
            <a:ext cx="5609844" cy="37398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736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D6E18-6E41-CFF6-0A77-24F7C149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695CFA-A614-F715-F3B4-F5C952BA0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BA6349-264F-1F21-48D9-A33A77393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“It Depends” for indexes tagged previously - such as:</a:t>
            </a:r>
          </a:p>
          <a:p>
            <a:pPr lvl="1"/>
            <a:r>
              <a:rPr lang="en-US" dirty="0"/>
              <a:t>Non-persisted computed column in index</a:t>
            </a:r>
          </a:p>
          <a:p>
            <a:pPr lvl="1"/>
            <a:r>
              <a:rPr lang="en-US" dirty="0"/>
              <a:t>High page compression failures</a:t>
            </a:r>
          </a:p>
          <a:p>
            <a:pPr lvl="1"/>
            <a:r>
              <a:rPr lang="en-US" dirty="0"/>
              <a:t>Potential filtered index - wide range of rows per lead index key</a:t>
            </a:r>
          </a:p>
          <a:p>
            <a:pPr lvl="1"/>
            <a:r>
              <a:rPr lang="en-US" dirty="0"/>
              <a:t>Potential temporary based on name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9D280-856C-C2D8-ED9D-BE6659688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5364" name="Picture 4" descr="Free Brown Monkey Photo Stock Photo">
            <a:extLst>
              <a:ext uri="{FF2B5EF4-FFF2-40B4-BE49-F238E27FC236}">
                <a16:creationId xmlns:a16="http://schemas.microsoft.com/office/drawing/2014/main" id="{D011191A-0ECB-0FD1-3E8E-C2FB8E681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64" y="2807208"/>
            <a:ext cx="5514772" cy="36728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590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7F27-7CC5-89CC-F79D-FD89970B4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BA3084-D1BD-DA79-6C5F-DC37281B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274EA3-D9FF-7AE8-7A61-33AC5FE31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Statistics on indexes with</a:t>
            </a:r>
          </a:p>
          <a:p>
            <a:pPr lvl="1"/>
            <a:r>
              <a:rPr lang="en-US" dirty="0"/>
              <a:t>Stats row modifications</a:t>
            </a:r>
          </a:p>
          <a:p>
            <a:pPr lvl="1"/>
            <a:r>
              <a:rPr lang="en-US" dirty="0"/>
              <a:t>Stats row count not matching table row count</a:t>
            </a:r>
          </a:p>
          <a:p>
            <a:r>
              <a:rPr lang="en-US" dirty="0"/>
              <a:t>Rebuild/organize </a:t>
            </a:r>
            <a:r>
              <a:rPr lang="en-US" dirty="0" err="1"/>
              <a:t>columnstores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with “significant” delta tables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1C7BC1-58A4-8E8C-950A-FDE776938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" name="Picture 1" descr="A sign on a brick building&#10;&#10;Description automatically generated">
            <a:extLst>
              <a:ext uri="{FF2B5EF4-FFF2-40B4-BE49-F238E27FC236}">
                <a16:creationId xmlns:a16="http://schemas.microsoft.com/office/drawing/2014/main" id="{C1955970-ED93-8182-A4E2-14BDDFB51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843784"/>
            <a:ext cx="6389556" cy="3493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4207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AA6A-4986-55CD-7DA7-79812E285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FD889B-AD74-670D-104B-D9B3D2BD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EAAE6B-841E-B433-DE92-98C59694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Retained indexes benefiting from structural changes like:</a:t>
            </a:r>
          </a:p>
          <a:p>
            <a:pPr lvl="1"/>
            <a:r>
              <a:rPr lang="en-US" dirty="0"/>
              <a:t>Clustered </a:t>
            </a:r>
            <a:r>
              <a:rPr lang="en-US" dirty="0" err="1"/>
              <a:t>rowstore</a:t>
            </a:r>
            <a:r>
              <a:rPr lang="en-US" dirty="0"/>
              <a:t> index not “NUSE”</a:t>
            </a:r>
          </a:p>
          <a:p>
            <a:pPr lvl="2"/>
            <a:r>
              <a:rPr lang="en-US" dirty="0"/>
              <a:t>Narrow, Unique, Static, Ever increasing</a:t>
            </a:r>
          </a:p>
          <a:p>
            <a:pPr lvl="1"/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rowstore</a:t>
            </a:r>
            <a:r>
              <a:rPr lang="en-US" dirty="0"/>
              <a:t> additional key(s) </a:t>
            </a:r>
            <a:br>
              <a:rPr lang="en-US" dirty="0"/>
            </a:br>
            <a:r>
              <a:rPr lang="en-US" dirty="0"/>
              <a:t>don’t improve selectivity</a:t>
            </a:r>
          </a:p>
          <a:p>
            <a:pPr lvl="1"/>
            <a:r>
              <a:rPr lang="en-US" dirty="0"/>
              <a:t>FILL FACTOR = 100% and hi page splits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54104-9EDE-69A4-96A6-72B791AFA1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Refactor</a:t>
            </a:r>
            <a:endParaRPr lang="en-US" dirty="0"/>
          </a:p>
        </p:txBody>
      </p:sp>
      <p:pic>
        <p:nvPicPr>
          <p:cNvPr id="13324" name="Picture 12" descr="Free Crane Silhouette vector and picture">
            <a:extLst>
              <a:ext uri="{FF2B5EF4-FFF2-40B4-BE49-F238E27FC236}">
                <a16:creationId xmlns:a16="http://schemas.microsoft.com/office/drawing/2014/main" id="{B9F0169E-648E-E796-7DDA-F79E2E7B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270" y="3172968"/>
            <a:ext cx="4622537" cy="338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75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3F1FDC-2EAB-3E5B-A9EA-D1BA2DC03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Build “prior week” baseline statistics</a:t>
            </a:r>
          </a:p>
          <a:p>
            <a:r>
              <a:rPr lang="en-US" sz="2800" dirty="0"/>
              <a:t>Apply prescriptions on 21 tables (4%)</a:t>
            </a:r>
          </a:p>
          <a:p>
            <a:r>
              <a:rPr lang="en-US" dirty="0"/>
              <a:t>Restart server</a:t>
            </a:r>
            <a:endParaRPr lang="en-US" sz="2800" dirty="0"/>
          </a:p>
          <a:p>
            <a:r>
              <a:rPr lang="en-US" dirty="0"/>
              <a:t>Capture new statistics</a:t>
            </a:r>
            <a:endParaRPr lang="en-US" sz="2800" dirty="0"/>
          </a:p>
          <a:p>
            <a:r>
              <a:rPr lang="en-US" sz="2800" dirty="0"/>
              <a:t>Compare week over week </a:t>
            </a:r>
            <a:r>
              <a:rPr lang="en-US" dirty="0"/>
              <a:t>results</a:t>
            </a:r>
            <a:endParaRPr lang="en-US" sz="2800" dirty="0"/>
          </a:p>
          <a:p>
            <a:pPr lvl="1"/>
            <a:r>
              <a:rPr lang="en-US" dirty="0"/>
              <a:t>Note: “mostly similar” non-peak workloads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97A6FC-6B2A-E8F7-10D7-9824509286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Table Prescription Implementation</a:t>
            </a:r>
          </a:p>
        </p:txBody>
      </p:sp>
      <p:pic>
        <p:nvPicPr>
          <p:cNvPr id="2052" name="Picture 4" descr="Measurement Photos, Download The BEST Free Measurement Stock Photos &amp; HD  Images">
            <a:extLst>
              <a:ext uri="{FF2B5EF4-FFF2-40B4-BE49-F238E27FC236}">
                <a16:creationId xmlns:a16="http://schemas.microsoft.com/office/drawing/2014/main" id="{0470FD86-E677-0AED-409D-0E9EBCCE1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1" r="-55"/>
          <a:stretch/>
        </p:blipFill>
        <p:spPr bwMode="auto">
          <a:xfrm>
            <a:off x="7132320" y="539496"/>
            <a:ext cx="4937760" cy="5921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06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E9A2B9-0FA8-33E5-36E6-65E2E2C0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</p:spPr>
        <p:txBody>
          <a:bodyPr/>
          <a:lstStyle/>
          <a:p>
            <a:r>
              <a:rPr lang="en-US" dirty="0"/>
              <a:t>Why are we here?</a:t>
            </a:r>
          </a:p>
          <a:p>
            <a:r>
              <a:rPr lang="en-US" dirty="0"/>
              <a:t>Client success story</a:t>
            </a:r>
          </a:p>
          <a:p>
            <a:r>
              <a:rPr lang="en-US" dirty="0"/>
              <a:t>Signs you should start with</a:t>
            </a:r>
            <a:br>
              <a:rPr lang="en-US" dirty="0"/>
            </a:br>
            <a:r>
              <a:rPr lang="en-US" dirty="0"/>
              <a:t>tuning indexes</a:t>
            </a:r>
          </a:p>
          <a:p>
            <a:r>
              <a:rPr lang="en-US" dirty="0"/>
              <a:t>New approach to index tuning</a:t>
            </a:r>
          </a:p>
          <a:p>
            <a:r>
              <a:rPr lang="en-US" dirty="0"/>
              <a:t>Free Stuff!</a:t>
            </a:r>
          </a:p>
          <a:p>
            <a:r>
              <a:rPr lang="en-US" dirty="0"/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629A85-526B-5F7A-DF41-A3AC0266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2050" name="Picture 2" descr="Free Road Sign photo and picture">
            <a:extLst>
              <a:ext uri="{FF2B5EF4-FFF2-40B4-BE49-F238E27FC236}">
                <a16:creationId xmlns:a16="http://schemas.microsoft.com/office/drawing/2014/main" id="{4DE301F5-309E-6CDF-828F-C1C8E11ED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658" y="978408"/>
            <a:ext cx="7634817" cy="387705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6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RESOURCE_SEMAPHORE	</a:t>
            </a:r>
            <a:r>
              <a:rPr lang="en-US" b="1" dirty="0">
                <a:solidFill>
                  <a:srgbClr val="00CC99"/>
                </a:solidFill>
              </a:rPr>
              <a:t>-71%</a:t>
            </a:r>
            <a:endParaRPr lang="en-US" dirty="0">
              <a:solidFill>
                <a:srgbClr val="00CC99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THREADPOOL			</a:t>
            </a:r>
            <a:r>
              <a:rPr lang="en-US" b="1" dirty="0">
                <a:solidFill>
                  <a:srgbClr val="00CC99"/>
                </a:solidFill>
              </a:rPr>
              <a:t>-67%</a:t>
            </a:r>
            <a:endParaRPr lang="en-US" dirty="0"/>
          </a:p>
          <a:p>
            <a:r>
              <a:rPr lang="en-US" dirty="0"/>
              <a:t>SOS_SCHEDULER_YIELD	</a:t>
            </a:r>
            <a:r>
              <a:rPr lang="en-US" b="1" dirty="0">
                <a:solidFill>
                  <a:srgbClr val="00CC99"/>
                </a:solidFill>
              </a:rPr>
              <a:t>-63%</a:t>
            </a:r>
            <a:endParaRPr lang="en-US" dirty="0"/>
          </a:p>
          <a:p>
            <a:r>
              <a:rPr lang="en-US" dirty="0"/>
              <a:t>LCK_* &amp; PAGELATCH_*		</a:t>
            </a:r>
            <a:r>
              <a:rPr lang="en-US" b="1" dirty="0">
                <a:solidFill>
                  <a:srgbClr val="00CC99"/>
                </a:solidFill>
              </a:rPr>
              <a:t>-52%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– Wait Improvements versus Previous Week</a:t>
            </a:r>
          </a:p>
        </p:txBody>
      </p:sp>
      <p:pic>
        <p:nvPicPr>
          <p:cNvPr id="4098" name="Picture 2" descr="black friday seventy percent sale shiny red price tag on a rope - time reductions stock illustrations">
            <a:extLst>
              <a:ext uri="{FF2B5EF4-FFF2-40B4-BE49-F238E27FC236}">
                <a16:creationId xmlns:a16="http://schemas.microsoft.com/office/drawing/2014/main" id="{0BA3F0C7-32D9-282F-34BD-2DDB12C0A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216" y="533560"/>
            <a:ext cx="3845052" cy="594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4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Waits - times &amp; counts			</a:t>
            </a:r>
            <a:r>
              <a:rPr lang="en-US" b="1" dirty="0">
                <a:solidFill>
                  <a:srgbClr val="00CC99"/>
                </a:solidFill>
              </a:rPr>
              <a:t>-77%</a:t>
            </a:r>
            <a:endParaRPr lang="en-US" dirty="0"/>
          </a:p>
          <a:p>
            <a:r>
              <a:rPr lang="en-US" dirty="0"/>
              <a:t>Locks - count, promotions		</a:t>
            </a:r>
            <a:r>
              <a:rPr lang="en-US" b="1" dirty="0">
                <a:solidFill>
                  <a:srgbClr val="00CC99"/>
                </a:solidFill>
              </a:rPr>
              <a:t>-62%</a:t>
            </a:r>
            <a:endParaRPr lang="en-US" dirty="0"/>
          </a:p>
          <a:p>
            <a:r>
              <a:rPr lang="en-US" dirty="0"/>
              <a:t>Scans &amp; lookups				</a:t>
            </a:r>
            <a:r>
              <a:rPr lang="en-US" b="1" dirty="0">
                <a:solidFill>
                  <a:srgbClr val="00CC99"/>
                </a:solidFill>
              </a:rPr>
              <a:t>-58%</a:t>
            </a:r>
            <a:endParaRPr lang="en-US" dirty="0"/>
          </a:p>
          <a:p>
            <a:r>
              <a:rPr lang="en-US" dirty="0"/>
              <a:t>Read to write ratio			</a:t>
            </a:r>
            <a:r>
              <a:rPr lang="en-US" b="1" dirty="0">
                <a:solidFill>
                  <a:srgbClr val="00CC99"/>
                </a:solidFill>
              </a:rPr>
              <a:t>-47%</a:t>
            </a:r>
            <a:endParaRPr lang="en-US" dirty="0"/>
          </a:p>
          <a:p>
            <a:r>
              <a:rPr lang="en-US" dirty="0"/>
              <a:t>Writes - operations, usage		</a:t>
            </a:r>
            <a:r>
              <a:rPr lang="en-US" b="1" dirty="0">
                <a:solidFill>
                  <a:srgbClr val="00CC99"/>
                </a:solidFill>
              </a:rPr>
              <a:t>-43%</a:t>
            </a:r>
            <a:endParaRPr lang="en-US" dirty="0"/>
          </a:p>
          <a:p>
            <a:r>
              <a:rPr lang="en-US" dirty="0"/>
              <a:t>Splits, merges, push off / pull in	</a:t>
            </a:r>
            <a:r>
              <a:rPr lang="en-US" b="1" dirty="0">
                <a:solidFill>
                  <a:srgbClr val="00CC99"/>
                </a:solidFill>
              </a:rPr>
              <a:t>-39%</a:t>
            </a:r>
            <a:endParaRPr lang="en-US" dirty="0"/>
          </a:p>
          <a:p>
            <a:r>
              <a:rPr lang="en-US" dirty="0"/>
              <a:t>Buffer cache usage			</a:t>
            </a:r>
            <a:r>
              <a:rPr lang="en-US" b="1" dirty="0">
                <a:solidFill>
                  <a:srgbClr val="00CC99"/>
                </a:solidFill>
              </a:rPr>
              <a:t>-</a:t>
            </a:r>
            <a:r>
              <a:rPr lang="en-US" dirty="0"/>
              <a:t>  </a:t>
            </a:r>
            <a:r>
              <a:rPr lang="en-US" b="1" dirty="0">
                <a:solidFill>
                  <a:srgbClr val="00CC99"/>
                </a:solidFill>
              </a:rPr>
              <a:t>0%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– Index Hurt Improvements versus Previous Week</a:t>
            </a:r>
          </a:p>
        </p:txBody>
      </p:sp>
      <p:pic>
        <p:nvPicPr>
          <p:cNvPr id="5128" name="Picture 8" descr="2,000+ Upward Graph Green Stock Illustrations, Royalty-Free Vector Graphics  &amp; Clip Art - iStock">
            <a:extLst>
              <a:ext uri="{FF2B5EF4-FFF2-40B4-BE49-F238E27FC236}">
                <a16:creationId xmlns:a16="http://schemas.microsoft.com/office/drawing/2014/main" id="{1B307650-1F83-1B0F-923E-E1271BE46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5253" r="11085" b="3897"/>
          <a:stretch/>
        </p:blipFill>
        <p:spPr bwMode="auto">
          <a:xfrm>
            <a:off x="7778496" y="727006"/>
            <a:ext cx="4203882" cy="5668355"/>
          </a:xfrm>
          <a:prstGeom prst="rect">
            <a:avLst/>
          </a:prstGeom>
          <a:noFill/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7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Right pointing backhand index">
            <a:extLst>
              <a:ext uri="{FF2B5EF4-FFF2-40B4-BE49-F238E27FC236}">
                <a16:creationId xmlns:a16="http://schemas.microsoft.com/office/drawing/2014/main" id="{F78AAB4A-38F2-4CE4-058B-DF85D58C1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7098">
            <a:off x="538649" y="2260769"/>
            <a:ext cx="914400" cy="914400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EBC607A6-7B26-1999-2058-5903A86505E1}"/>
              </a:ext>
            </a:extLst>
          </p:cNvPr>
          <p:cNvSpPr/>
          <p:nvPr/>
        </p:nvSpPr>
        <p:spPr>
          <a:xfrm rot="16200000">
            <a:off x="2379097" y="216932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23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CA5DA0-D5F3-A73A-EE11-BCE4387EEB2E}"/>
              </a:ext>
            </a:extLst>
          </p:cNvPr>
          <p:cNvSpPr/>
          <p:nvPr/>
        </p:nvSpPr>
        <p:spPr>
          <a:xfrm>
            <a:off x="5498673" y="429768"/>
            <a:ext cx="6559215" cy="212140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212B9F20-AC19-551B-6CCB-C5B4F7276FC3}"/>
              </a:ext>
            </a:extLst>
          </p:cNvPr>
          <p:cNvSpPr/>
          <p:nvPr/>
        </p:nvSpPr>
        <p:spPr>
          <a:xfrm>
            <a:off x="696384" y="32004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2A9473-07C4-AB1F-B1C1-41882F9286FE}"/>
              </a:ext>
            </a:extLst>
          </p:cNvPr>
          <p:cNvSpPr/>
          <p:nvPr/>
        </p:nvSpPr>
        <p:spPr>
          <a:xfrm>
            <a:off x="463298" y="3410387"/>
            <a:ext cx="3511294" cy="346557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1C408-927E-4BEE-5EC2-41E23F87F08F}"/>
              </a:ext>
            </a:extLst>
          </p:cNvPr>
          <p:cNvSpPr/>
          <p:nvPr/>
        </p:nvSpPr>
        <p:spPr>
          <a:xfrm>
            <a:off x="3974592" y="3392424"/>
            <a:ext cx="1558791" cy="3472434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50F1B-C403-0AF0-90F7-167EB62BB9E0}"/>
              </a:ext>
            </a:extLst>
          </p:cNvPr>
          <p:cNvSpPr/>
          <p:nvPr/>
        </p:nvSpPr>
        <p:spPr>
          <a:xfrm>
            <a:off x="97755" y="2551176"/>
            <a:ext cx="3876837" cy="877174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65070A-BCC2-2604-89A0-B230AC226760}"/>
              </a:ext>
            </a:extLst>
          </p:cNvPr>
          <p:cNvSpPr/>
          <p:nvPr/>
        </p:nvSpPr>
        <p:spPr>
          <a:xfrm>
            <a:off x="3974593" y="1965960"/>
            <a:ext cx="1524080" cy="574111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E7217B48-9073-C6AC-9882-B023206F5634}"/>
              </a:ext>
            </a:extLst>
          </p:cNvPr>
          <p:cNvSpPr/>
          <p:nvPr/>
        </p:nvSpPr>
        <p:spPr>
          <a:xfrm>
            <a:off x="4852416" y="32004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AFDC3A92-AD32-4A11-AF20-28AB81BC83A2}"/>
              </a:ext>
            </a:extLst>
          </p:cNvPr>
          <p:cNvSpPr/>
          <p:nvPr/>
        </p:nvSpPr>
        <p:spPr>
          <a:xfrm rot="16200000">
            <a:off x="2086489" y="323227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AF123D50-641C-4507-A260-3C734C96CE45}"/>
              </a:ext>
            </a:extLst>
          </p:cNvPr>
          <p:cNvSpPr/>
          <p:nvPr/>
        </p:nvSpPr>
        <p:spPr>
          <a:xfrm rot="16200000">
            <a:off x="1496107" y="337857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633AB3-5695-9F09-CA34-AB88ACAAB625}"/>
              </a:ext>
            </a:extLst>
          </p:cNvPr>
          <p:cNvGrpSpPr/>
          <p:nvPr/>
        </p:nvGrpSpPr>
        <p:grpSpPr>
          <a:xfrm>
            <a:off x="60960" y="3310810"/>
            <a:ext cx="1462823" cy="557518"/>
            <a:chOff x="97755" y="3310810"/>
            <a:chExt cx="1462823" cy="5575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CFDA81F-3640-75A2-E56B-590B2151F1C9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row: Up 2">
              <a:extLst>
                <a:ext uri="{FF2B5EF4-FFF2-40B4-BE49-F238E27FC236}">
                  <a16:creationId xmlns:a16="http://schemas.microsoft.com/office/drawing/2014/main" id="{002C9F96-D7FA-0188-680E-E177115AB9D6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24D704-F279-3DB7-CFC9-E242ABB03ABB}"/>
              </a:ext>
            </a:extLst>
          </p:cNvPr>
          <p:cNvGrpSpPr/>
          <p:nvPr/>
        </p:nvGrpSpPr>
        <p:grpSpPr>
          <a:xfrm>
            <a:off x="60960" y="4152247"/>
            <a:ext cx="1462823" cy="557518"/>
            <a:chOff x="97755" y="3310810"/>
            <a:chExt cx="1462823" cy="5575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E0A513-A0FD-5139-E4EC-6A45E89C8585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001D9BF7-8CDA-1F4E-2414-E0012847F92C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0603F0-E53A-AE72-ED87-5C81C8857391}"/>
              </a:ext>
            </a:extLst>
          </p:cNvPr>
          <p:cNvGrpSpPr/>
          <p:nvPr/>
        </p:nvGrpSpPr>
        <p:grpSpPr>
          <a:xfrm>
            <a:off x="60960" y="5047936"/>
            <a:ext cx="1462823" cy="557518"/>
            <a:chOff x="97755" y="3310810"/>
            <a:chExt cx="1462823" cy="5575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583B9E-4F7B-890F-A8B6-9935B38622A8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012D48E9-08CF-F4A1-C75A-D15B18A03B07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2596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8" grpId="1" animBg="1"/>
      <p:bldP spid="10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879E8-CE72-8C47-C958-22574EF12398}"/>
              </a:ext>
            </a:extLst>
          </p:cNvPr>
          <p:cNvGrpSpPr/>
          <p:nvPr/>
        </p:nvGrpSpPr>
        <p:grpSpPr>
          <a:xfrm>
            <a:off x="3955571" y="3310318"/>
            <a:ext cx="2393026" cy="557518"/>
            <a:chOff x="4267200" y="3282795"/>
            <a:chExt cx="2393026" cy="5575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0F1240-A1C4-85B3-C665-D91339CB4440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160B4719-38FC-D0D9-78F2-67179C28109B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6C93CA-B4BB-1CAD-DD5B-D954DB2FD62C}"/>
              </a:ext>
            </a:extLst>
          </p:cNvPr>
          <p:cNvGrpSpPr/>
          <p:nvPr/>
        </p:nvGrpSpPr>
        <p:grpSpPr>
          <a:xfrm>
            <a:off x="3955571" y="3589076"/>
            <a:ext cx="2393026" cy="557518"/>
            <a:chOff x="4267200" y="3282795"/>
            <a:chExt cx="2393026" cy="557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3C58E8-9715-5E22-9137-78BB829E3B2D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2F0C7B6B-3640-EDB5-01CE-B89677045C89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12FB18-8704-0461-AEE3-C0A680C552B7}"/>
              </a:ext>
            </a:extLst>
          </p:cNvPr>
          <p:cNvGrpSpPr/>
          <p:nvPr/>
        </p:nvGrpSpPr>
        <p:grpSpPr>
          <a:xfrm>
            <a:off x="3955571" y="3869415"/>
            <a:ext cx="2393026" cy="557518"/>
            <a:chOff x="4267200" y="3282795"/>
            <a:chExt cx="2393026" cy="5575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3DD80A-4160-7ED3-AE7E-28C4FCB3E062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Up 11">
              <a:extLst>
                <a:ext uri="{FF2B5EF4-FFF2-40B4-BE49-F238E27FC236}">
                  <a16:creationId xmlns:a16="http://schemas.microsoft.com/office/drawing/2014/main" id="{69C879F9-FAC9-8A9B-ED30-FCADCB62ECD7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4669AB-D839-FECC-F6ED-4DA6E6C17102}"/>
              </a:ext>
            </a:extLst>
          </p:cNvPr>
          <p:cNvGrpSpPr/>
          <p:nvPr/>
        </p:nvGrpSpPr>
        <p:grpSpPr>
          <a:xfrm>
            <a:off x="3955571" y="4307528"/>
            <a:ext cx="2393026" cy="557518"/>
            <a:chOff x="4267200" y="3282795"/>
            <a:chExt cx="2393026" cy="5575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EF6FBC-3FB7-E121-A57F-50733D947D55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Up 14">
              <a:extLst>
                <a:ext uri="{FF2B5EF4-FFF2-40B4-BE49-F238E27FC236}">
                  <a16:creationId xmlns:a16="http://schemas.microsoft.com/office/drawing/2014/main" id="{3AAEBB02-3852-2881-B120-6C23AFB4E079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547B97-BD6F-C31D-9F4A-12DDD1ACD9E3}"/>
              </a:ext>
            </a:extLst>
          </p:cNvPr>
          <p:cNvGrpSpPr/>
          <p:nvPr/>
        </p:nvGrpSpPr>
        <p:grpSpPr>
          <a:xfrm>
            <a:off x="3955571" y="4584707"/>
            <a:ext cx="2393026" cy="557518"/>
            <a:chOff x="4267200" y="3282795"/>
            <a:chExt cx="2393026" cy="5575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36D5AE-281A-2E61-8080-F5E974F23728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Up 17">
              <a:extLst>
                <a:ext uri="{FF2B5EF4-FFF2-40B4-BE49-F238E27FC236}">
                  <a16:creationId xmlns:a16="http://schemas.microsoft.com/office/drawing/2014/main" id="{0A370949-392B-74FA-E130-F6637022117A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80BC6B-E527-F2A6-99BA-1A8DC987E381}"/>
              </a:ext>
            </a:extLst>
          </p:cNvPr>
          <p:cNvGrpSpPr/>
          <p:nvPr/>
        </p:nvGrpSpPr>
        <p:grpSpPr>
          <a:xfrm>
            <a:off x="3959006" y="4979710"/>
            <a:ext cx="2393026" cy="557518"/>
            <a:chOff x="4270635" y="4952187"/>
            <a:chExt cx="2393026" cy="55751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97F252-514C-2E2D-BFB1-23F3C205686D}"/>
                </a:ext>
              </a:extLst>
            </p:cNvPr>
            <p:cNvSpPr/>
            <p:nvPr/>
          </p:nvSpPr>
          <p:spPr>
            <a:xfrm>
              <a:off x="4270635" y="5113157"/>
              <a:ext cx="1280160" cy="204045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Up 22">
              <a:extLst>
                <a:ext uri="{FF2B5EF4-FFF2-40B4-BE49-F238E27FC236}">
                  <a16:creationId xmlns:a16="http://schemas.microsoft.com/office/drawing/2014/main" id="{8B78CCFB-1F95-7F12-AB84-70506AB07A25}"/>
                </a:ext>
              </a:extLst>
            </p:cNvPr>
            <p:cNvSpPr/>
            <p:nvPr/>
          </p:nvSpPr>
          <p:spPr>
            <a:xfrm rot="16200000">
              <a:off x="5836262" y="4682306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5BC064-481A-5E1B-F024-304EE48FDBF4}"/>
              </a:ext>
            </a:extLst>
          </p:cNvPr>
          <p:cNvGrpSpPr/>
          <p:nvPr/>
        </p:nvGrpSpPr>
        <p:grpSpPr>
          <a:xfrm>
            <a:off x="3955571" y="4106643"/>
            <a:ext cx="2393026" cy="557518"/>
            <a:chOff x="4270635" y="4952187"/>
            <a:chExt cx="2393026" cy="55751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B80314-45CF-3320-1247-20014CA3C7A7}"/>
                </a:ext>
              </a:extLst>
            </p:cNvPr>
            <p:cNvSpPr/>
            <p:nvPr/>
          </p:nvSpPr>
          <p:spPr>
            <a:xfrm>
              <a:off x="4270635" y="5113157"/>
              <a:ext cx="1280160" cy="204045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AEB4CF10-7409-B485-B5E9-A424C77F5470}"/>
                </a:ext>
              </a:extLst>
            </p:cNvPr>
            <p:cNvSpPr/>
            <p:nvPr/>
          </p:nvSpPr>
          <p:spPr>
            <a:xfrm rot="16200000">
              <a:off x="5836262" y="4682306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49D149-4046-DDFA-FA04-32F56E0A1D9B}"/>
              </a:ext>
            </a:extLst>
          </p:cNvPr>
          <p:cNvGrpSpPr/>
          <p:nvPr/>
        </p:nvGrpSpPr>
        <p:grpSpPr>
          <a:xfrm>
            <a:off x="3955571" y="5898237"/>
            <a:ext cx="2393026" cy="557518"/>
            <a:chOff x="4267200" y="3282795"/>
            <a:chExt cx="2393026" cy="5575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095C167-0F43-DFD0-6872-B5A92A0A111B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Up 32">
              <a:extLst>
                <a:ext uri="{FF2B5EF4-FFF2-40B4-BE49-F238E27FC236}">
                  <a16:creationId xmlns:a16="http://schemas.microsoft.com/office/drawing/2014/main" id="{CD694DC5-AAD2-8643-CA63-32BF7F83A58E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5D437F-1EBD-63F9-E7A5-3141B8327C23}"/>
              </a:ext>
            </a:extLst>
          </p:cNvPr>
          <p:cNvGrpSpPr/>
          <p:nvPr/>
        </p:nvGrpSpPr>
        <p:grpSpPr>
          <a:xfrm>
            <a:off x="3963320" y="5167963"/>
            <a:ext cx="2393026" cy="557518"/>
            <a:chOff x="4267200" y="3282795"/>
            <a:chExt cx="2393026" cy="5575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A0B518-42BE-1138-156E-4D7DBA192FB7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BA3BF6E9-9946-FD31-1E50-8B9DAA53CF06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23620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98654C-6724-42D5-5317-D4D99581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5" y="447040"/>
            <a:ext cx="12191999" cy="6115394"/>
          </a:xfrm>
        </p:spPr>
        <p:txBody>
          <a:bodyPr/>
          <a:lstStyle/>
          <a:p>
            <a:r>
              <a:rPr lang="en-US" dirty="0"/>
              <a:t>89 DMVs &amp; DMFs, 940 columns</a:t>
            </a:r>
          </a:p>
          <a:p>
            <a:r>
              <a:rPr lang="en-US" dirty="0"/>
              <a:t>182 operational metrics - sizes, stats, waits, locks, splits/merges, reads, writes, …</a:t>
            </a:r>
          </a:p>
          <a:p>
            <a:r>
              <a:rPr lang="en-US" dirty="0"/>
              <a:t>Around 38 seconds to collect </a:t>
            </a:r>
            <a:br>
              <a:rPr lang="en-US" dirty="0"/>
            </a:br>
            <a:r>
              <a:rPr lang="en-US" dirty="0"/>
              <a:t>&amp; process on client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53DD57-4779-94C8-A897-94C39D57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Diagnostics - Sourcing</a:t>
            </a:r>
          </a:p>
        </p:txBody>
      </p:sp>
      <p:pic>
        <p:nvPicPr>
          <p:cNvPr id="23554" name="Picture 2" descr="Free Avocado Chopping Board photo and picture">
            <a:extLst>
              <a:ext uri="{FF2B5EF4-FFF2-40B4-BE49-F238E27FC236}">
                <a16:creationId xmlns:a16="http://schemas.microsoft.com/office/drawing/2014/main" id="{178D33D3-2236-5424-FE25-4E4E496C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728" y="1563624"/>
            <a:ext cx="4804082" cy="4804082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21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11A678-3E0D-E823-0E26-52144D559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49602"/>
              </p:ext>
            </p:extLst>
          </p:nvPr>
        </p:nvGraphicFramePr>
        <p:xfrm>
          <a:off x="0" y="447040"/>
          <a:ext cx="12192000" cy="614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1168">
                  <a:extLst>
                    <a:ext uri="{9D8B030D-6E8A-4147-A177-3AD203B41FA5}">
                      <a16:colId xmlns:a16="http://schemas.microsoft.com/office/drawing/2014/main" val="452529053"/>
                    </a:ext>
                  </a:extLst>
                </a:gridCol>
                <a:gridCol w="4389120">
                  <a:extLst>
                    <a:ext uri="{9D8B030D-6E8A-4147-A177-3AD203B41FA5}">
                      <a16:colId xmlns:a16="http://schemas.microsoft.com/office/drawing/2014/main" val="2398911564"/>
                    </a:ext>
                  </a:extLst>
                </a:gridCol>
                <a:gridCol w="3791712">
                  <a:extLst>
                    <a:ext uri="{9D8B030D-6E8A-4147-A177-3AD203B41FA5}">
                      <a16:colId xmlns:a16="http://schemas.microsoft.com/office/drawing/2014/main" val="3664697653"/>
                    </a:ext>
                  </a:extLst>
                </a:gridCol>
              </a:tblGrid>
              <a:tr h="6090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776663" algn="r"/>
                        </a:tabLst>
                        <a:defRPr/>
                      </a:pP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Server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Database=&gt;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@@ Functions</a:t>
                      </a:r>
                    </a:p>
                    <a:p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DBCC TRACESTATUS</a:t>
                      </a: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msdb.sys.availability_replicas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msdb.sys.change_tracking_databases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tabLst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msdb.sys.dm_db_index_operational_stats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msdb.sys.dm_db_index_usage_stats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msdb.sys.dm_db_missing_index_details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msdb.sys.dm_db_missing_index_group_stats_query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msdb.sys.dm_exec_query_plan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msdb.sys.dm_exec_query_stats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msdb.sys.dm_exec_sessions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msdb.sys.dm_exec_sql_text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msdb.sys.dm_hadr_availability_replica_states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msdb.sys.dm_os_buffer_descriptors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msdb.sys.dm_os_sys_info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msdb.sys.servers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SERVERPROPERTY Function</a:t>
                      </a:r>
                    </a:p>
                    <a:p>
                      <a:endParaRPr lang="en-US" sz="1200" b="1" u="sng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cdc.change_table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sys.allocation_units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sys.change_tracking_tables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sys.check_constraints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sys.column_store_row_groups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sys.column_type_usages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sys.computed_columns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sys.data_spaces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sys.database_automatic_tuning_options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sys.database_files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sys.database_query_store_options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sys.default_constraints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sys.dm_db_column_store_row_group_physical_stats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sys.dm_db_incremental_stats_properties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sys.dm_db_partition_stats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sys.dm_db_xtp_hash_index_stats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sys.dm_db_xtp_table_memory_stats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sys.dm_sql_referencing_entities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sys.dm_xtp_system_memory_consumers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sys.edge_constraint_clauses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sys.extended_properties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sys.filegroups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sys.fulltext_catalogs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sys.fulltext_index_catalog_usages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sys.function_order_columns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sys.hash_indexes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sys.identity_columns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sys.index_resumable_operations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sys.key_constraints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sys.objects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sys.partition_functions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sys.partition_schemes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sys.schemas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sys.sequences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sys.spatial_index_tessellations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sys.sql_expression_dependencies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sys.sql_modules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sys.table_types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sys.triggers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sys.views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sys.xml_indexes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32917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EA2200B-4537-2F40-61E7-C02DD7F4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Metadata &amp; Metric Sources</a:t>
            </a:r>
          </a:p>
        </p:txBody>
      </p:sp>
    </p:spTree>
    <p:extLst>
      <p:ext uri="{BB962C8B-B14F-4D97-AF65-F5344CB8AC3E}">
        <p14:creationId xmlns:p14="http://schemas.microsoft.com/office/powerpoint/2010/main" val="2875095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E6C5E-81C7-4B6F-816C-E9590791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 to know” - like</a:t>
            </a:r>
          </a:p>
          <a:p>
            <a:pPr lvl="1"/>
            <a:r>
              <a:rPr lang="en-US" dirty="0"/>
              <a:t>“Key” configuration properties</a:t>
            </a:r>
          </a:p>
          <a:p>
            <a:pPr lvl="2"/>
            <a:r>
              <a:rPr lang="en-US" dirty="0"/>
              <a:t>server, instance, database, query store …</a:t>
            </a:r>
          </a:p>
          <a:p>
            <a:pPr lvl="1"/>
            <a:r>
              <a:rPr lang="en-US" dirty="0"/>
              <a:t>Dates: Last read / written / modified / created / statistics updated …</a:t>
            </a:r>
          </a:p>
          <a:p>
            <a:r>
              <a:rPr lang="en-US" dirty="0"/>
              <a:t>Items that “stand out” - like</a:t>
            </a:r>
          </a:p>
          <a:p>
            <a:pPr lvl="1"/>
            <a:r>
              <a:rPr lang="en-US" dirty="0"/>
              <a:t>Non-default properties, settings, parameters</a:t>
            </a:r>
          </a:p>
          <a:p>
            <a:pPr lvl="1"/>
            <a:r>
              <a:rPr lang="en-US" dirty="0"/>
              <a:t>High proportion of a hurt or other metric</a:t>
            </a:r>
          </a:p>
          <a:p>
            <a:pPr lvl="2"/>
            <a:r>
              <a:rPr lang="en-US" dirty="0"/>
              <a:t>e.g. waits, locks, splits, merges</a:t>
            </a:r>
          </a:p>
          <a:p>
            <a:r>
              <a:rPr lang="en-US" dirty="0"/>
              <a:t>Anti-Patterns - like</a:t>
            </a:r>
          </a:p>
          <a:p>
            <a:pPr lvl="1"/>
            <a:r>
              <a:rPr lang="en-US" dirty="0"/>
              <a:t>Big included columns</a:t>
            </a:r>
          </a:p>
          <a:p>
            <a:pPr lvl="1"/>
            <a:r>
              <a:rPr lang="en-US" dirty="0"/>
              <a:t>Uncovered foreign keys </a:t>
            </a:r>
          </a:p>
          <a:p>
            <a:pPr lvl="2"/>
            <a:r>
              <a:rPr lang="en-US" dirty="0"/>
              <a:t>with missing index recommendations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8EA55-9134-BD7A-3455-91BC649C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- 451 Diagnostics (SQL version aware)</a:t>
            </a:r>
          </a:p>
        </p:txBody>
      </p:sp>
      <p:pic>
        <p:nvPicPr>
          <p:cNvPr id="4098" name="Picture 2" descr="stethoscope with computer mouse. - diagnostics stock pictures, royalty-free photos &amp; images">
            <a:extLst>
              <a:ext uri="{FF2B5EF4-FFF2-40B4-BE49-F238E27FC236}">
                <a16:creationId xmlns:a16="http://schemas.microsoft.com/office/drawing/2014/main" id="{7890A551-EC55-98E8-0815-BA95E5184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3" t="30667" r="-2008" b="5024"/>
          <a:stretch/>
        </p:blipFill>
        <p:spPr bwMode="auto">
          <a:xfrm>
            <a:off x="7851648" y="2514600"/>
            <a:ext cx="3749040" cy="3749040"/>
          </a:xfrm>
          <a:prstGeom prst="rect">
            <a:avLst/>
          </a:prstGeom>
          <a:noFill/>
          <a:scene3d>
            <a:camera prst="orthographicFront"/>
            <a:lightRig rig="soft" dir="t"/>
          </a:scene3d>
          <a:sp3d>
            <a:bevelT w="101600" prst="riblet"/>
            <a:bevelB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4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47323-9112-E966-1098-C5FF5B39B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5394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ECB286-3264-959A-0A23-4274CA991F2D}"/>
              </a:ext>
            </a:extLst>
          </p:cNvPr>
          <p:cNvSpPr/>
          <p:nvPr/>
        </p:nvSpPr>
        <p:spPr>
          <a:xfrm>
            <a:off x="2826252" y="2359118"/>
            <a:ext cx="6719140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5078E0D9-DD6A-F236-CF63-B9A63EA0DBA3}"/>
              </a:ext>
            </a:extLst>
          </p:cNvPr>
          <p:cNvSpPr/>
          <p:nvPr/>
        </p:nvSpPr>
        <p:spPr>
          <a:xfrm>
            <a:off x="573024" y="20025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DC7900-1D1E-5CC8-22AF-BA635F423A1F}"/>
              </a:ext>
            </a:extLst>
          </p:cNvPr>
          <p:cNvSpPr/>
          <p:nvPr/>
        </p:nvSpPr>
        <p:spPr>
          <a:xfrm>
            <a:off x="2815004" y="972097"/>
            <a:ext cx="6719140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434B56-0CAE-7F3C-97F3-EF20342B389C}"/>
              </a:ext>
            </a:extLst>
          </p:cNvPr>
          <p:cNvSpPr/>
          <p:nvPr/>
        </p:nvSpPr>
        <p:spPr>
          <a:xfrm>
            <a:off x="10450" y="3749006"/>
            <a:ext cx="2566541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4B20FD04-BB8B-106C-ABE9-FE6FE230A49E}"/>
              </a:ext>
            </a:extLst>
          </p:cNvPr>
          <p:cNvSpPr/>
          <p:nvPr/>
        </p:nvSpPr>
        <p:spPr>
          <a:xfrm rot="16200000">
            <a:off x="2015637" y="206029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51C1B-1531-3ED0-8F32-0AA63028CC21}"/>
              </a:ext>
            </a:extLst>
          </p:cNvPr>
          <p:cNvSpPr/>
          <p:nvPr/>
        </p:nvSpPr>
        <p:spPr>
          <a:xfrm>
            <a:off x="2828938" y="3731814"/>
            <a:ext cx="6719140" cy="182460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609F03-AACC-7F5C-EE01-D495CFB0D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9006"/>
            <a:ext cx="12199713" cy="2424047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20" name="Arrow: Up 19">
            <a:extLst>
              <a:ext uri="{FF2B5EF4-FFF2-40B4-BE49-F238E27FC236}">
                <a16:creationId xmlns:a16="http://schemas.microsoft.com/office/drawing/2014/main" id="{060250F5-A29C-1486-63E2-2412B1DF6C30}"/>
              </a:ext>
            </a:extLst>
          </p:cNvPr>
          <p:cNvSpPr/>
          <p:nvPr/>
        </p:nvSpPr>
        <p:spPr>
          <a:xfrm rot="16200000">
            <a:off x="2854585" y="334199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4748A140-ED07-3C2B-7C9F-52BC465FDC2D}"/>
              </a:ext>
            </a:extLst>
          </p:cNvPr>
          <p:cNvSpPr/>
          <p:nvPr/>
        </p:nvSpPr>
        <p:spPr>
          <a:xfrm rot="16200000">
            <a:off x="2452249" y="381225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B486301B-CE8E-F101-AE6E-940529700097}"/>
              </a:ext>
            </a:extLst>
          </p:cNvPr>
          <p:cNvSpPr/>
          <p:nvPr/>
        </p:nvSpPr>
        <p:spPr>
          <a:xfrm rot="16200000">
            <a:off x="2939926" y="5104582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1ADCC8-E1FC-0D41-E77F-B608AE99C114}"/>
              </a:ext>
            </a:extLst>
          </p:cNvPr>
          <p:cNvSpPr/>
          <p:nvPr/>
        </p:nvSpPr>
        <p:spPr>
          <a:xfrm>
            <a:off x="-7713" y="5432403"/>
            <a:ext cx="2677758" cy="49957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44BAA8-1B94-7D47-343C-5CA937DCD8D5}"/>
              </a:ext>
            </a:extLst>
          </p:cNvPr>
          <p:cNvSpPr/>
          <p:nvPr/>
        </p:nvSpPr>
        <p:spPr>
          <a:xfrm>
            <a:off x="17417" y="4221484"/>
            <a:ext cx="2164951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51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1" grpId="0" animBg="1"/>
      <p:bldP spid="11" grpId="1" animBg="1"/>
      <p:bldP spid="12" grpId="0" animBg="1"/>
      <p:bldP spid="12" grpId="1" animBg="1"/>
      <p:bldP spid="23" grpId="0" animBg="1"/>
      <p:bldP spid="23" grpId="1" animBg="1"/>
      <p:bldP spid="2" grpId="0" animBg="1"/>
      <p:bldP spid="2" grpId="1" animBg="1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5" grpId="0" animBg="1"/>
      <p:bldP spid="24" grpId="0" animBg="1"/>
      <p:bldP spid="24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34602-9A06-A251-8B98-AC5C69D1D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7CDBB-2D71-4FB6-BD6A-E1C23634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539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56F8B5-12BE-27D0-35A1-312165CDC478}"/>
              </a:ext>
            </a:extLst>
          </p:cNvPr>
          <p:cNvSpPr/>
          <p:nvPr/>
        </p:nvSpPr>
        <p:spPr>
          <a:xfrm>
            <a:off x="2804160" y="3749006"/>
            <a:ext cx="6741232" cy="178128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304C4-8AE3-175D-C0A7-147D08790AE9}"/>
              </a:ext>
            </a:extLst>
          </p:cNvPr>
          <p:cNvSpPr/>
          <p:nvPr/>
        </p:nvSpPr>
        <p:spPr>
          <a:xfrm>
            <a:off x="2840736" y="972097"/>
            <a:ext cx="6693408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95AD25-C513-1191-7E7B-8329B1672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558"/>
            <a:ext cx="12192000" cy="3141448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8964CA-768B-91A7-65B1-B63D2EDB0473}"/>
              </a:ext>
            </a:extLst>
          </p:cNvPr>
          <p:cNvSpPr/>
          <p:nvPr/>
        </p:nvSpPr>
        <p:spPr>
          <a:xfrm>
            <a:off x="-5225" y="612648"/>
            <a:ext cx="7125353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3C6AEDB-56B6-C9C5-AC01-615CDCF42F1D}"/>
              </a:ext>
            </a:extLst>
          </p:cNvPr>
          <p:cNvSpPr/>
          <p:nvPr/>
        </p:nvSpPr>
        <p:spPr>
          <a:xfrm>
            <a:off x="684352" y="88230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956CB-3108-8B83-78D9-8E5660740EAD}"/>
              </a:ext>
            </a:extLst>
          </p:cNvPr>
          <p:cNvSpPr/>
          <p:nvPr/>
        </p:nvSpPr>
        <p:spPr>
          <a:xfrm>
            <a:off x="719328" y="604118"/>
            <a:ext cx="2121408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DC089368-58C6-1331-6457-2598C1C207DF}"/>
              </a:ext>
            </a:extLst>
          </p:cNvPr>
          <p:cNvSpPr/>
          <p:nvPr/>
        </p:nvSpPr>
        <p:spPr>
          <a:xfrm>
            <a:off x="3442862" y="86360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080C9-20E9-9FE0-A8C1-FAB3FE93998A}"/>
              </a:ext>
            </a:extLst>
          </p:cNvPr>
          <p:cNvSpPr/>
          <p:nvPr/>
        </p:nvSpPr>
        <p:spPr>
          <a:xfrm>
            <a:off x="2832027" y="604118"/>
            <a:ext cx="2239846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CFE17D3-094C-D7A3-D361-F5E7C5525F1B}"/>
              </a:ext>
            </a:extLst>
          </p:cNvPr>
          <p:cNvSpPr/>
          <p:nvPr/>
        </p:nvSpPr>
        <p:spPr>
          <a:xfrm>
            <a:off x="5754425" y="88230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B0B063-6F53-0A91-DC72-23140D7F0F67}"/>
              </a:ext>
            </a:extLst>
          </p:cNvPr>
          <p:cNvSpPr/>
          <p:nvPr/>
        </p:nvSpPr>
        <p:spPr>
          <a:xfrm>
            <a:off x="5044089" y="598935"/>
            <a:ext cx="2239846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39EDF6E0-6F50-F7CA-E1D3-B9706FB58803}"/>
              </a:ext>
            </a:extLst>
          </p:cNvPr>
          <p:cNvSpPr/>
          <p:nvPr/>
        </p:nvSpPr>
        <p:spPr>
          <a:xfrm>
            <a:off x="1814866" y="86360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BC182477-0A8E-76BE-9F87-1D241DDE5537}"/>
              </a:ext>
            </a:extLst>
          </p:cNvPr>
          <p:cNvSpPr/>
          <p:nvPr/>
        </p:nvSpPr>
        <p:spPr>
          <a:xfrm>
            <a:off x="2336831" y="87320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7AB7687-C01B-3849-9144-FAAE5D9895CE}"/>
              </a:ext>
            </a:extLst>
          </p:cNvPr>
          <p:cNvSpPr/>
          <p:nvPr/>
        </p:nvSpPr>
        <p:spPr>
          <a:xfrm>
            <a:off x="110631" y="87721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D4E44958-0AB0-EED5-FEFA-D779C62E8012}"/>
              </a:ext>
            </a:extLst>
          </p:cNvPr>
          <p:cNvSpPr/>
          <p:nvPr/>
        </p:nvSpPr>
        <p:spPr>
          <a:xfrm>
            <a:off x="1239805" y="88621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410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8" grpId="0" animBg="1"/>
      <p:bldP spid="18" grpId="1" animBg="1"/>
      <p:bldP spid="19" grpId="0" animBg="1"/>
      <p:bldP spid="20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33" y="456276"/>
            <a:ext cx="6015351" cy="6106158"/>
          </a:xfrm>
          <a:noFill/>
        </p:spPr>
        <p:txBody>
          <a:bodyPr wrap="square" anchor="ctr" anchorCtr="0"/>
          <a:lstStyle/>
          <a:p>
            <a:pPr marL="0" indent="0" algn="ctr">
              <a:buNone/>
            </a:pPr>
            <a:r>
              <a:rPr lang="en-US" sz="5400" dirty="0"/>
              <a:t>“Poorly designed indexes and a lack of indexes are primary sources of database application 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04/04/2023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we here?</a:t>
            </a:r>
          </a:p>
        </p:txBody>
      </p:sp>
      <p:pic>
        <p:nvPicPr>
          <p:cNvPr id="16390" name="Picture 6" descr="children's age, 8 to 9 year old children in lower grades, facial expression communication concept, elementary school students, mischievous, humor concept, girl woman - wonder amazement stock pictures, royalty-free photos &amp; images">
            <a:extLst>
              <a:ext uri="{FF2B5EF4-FFF2-40B4-BE49-F238E27FC236}">
                <a16:creationId xmlns:a16="http://schemas.microsoft.com/office/drawing/2014/main" id="{6CEE6F93-AE24-E764-1465-2652BB370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3008" y="502920"/>
            <a:ext cx="3547872" cy="53218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ContrastingLeftFacing">
              <a:rot lat="20939999" lon="2100000" rev="20699999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7773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E67942-D3E4-2449-BFDB-ECF89469BB32}"/>
              </a:ext>
            </a:extLst>
          </p:cNvPr>
          <p:cNvSpPr/>
          <p:nvPr/>
        </p:nvSpPr>
        <p:spPr>
          <a:xfrm>
            <a:off x="3705825" y="2329360"/>
            <a:ext cx="4767615" cy="2003589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FC50D-5AC8-DBF7-7BBA-1B6A6905486A}"/>
              </a:ext>
            </a:extLst>
          </p:cNvPr>
          <p:cNvSpPr/>
          <p:nvPr/>
        </p:nvSpPr>
        <p:spPr>
          <a:xfrm>
            <a:off x="3705825" y="4332949"/>
            <a:ext cx="4767615" cy="92485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D7855B54-DAB4-B222-C6B3-AC71730A7C34}"/>
              </a:ext>
            </a:extLst>
          </p:cNvPr>
          <p:cNvSpPr/>
          <p:nvPr/>
        </p:nvSpPr>
        <p:spPr>
          <a:xfrm>
            <a:off x="604072" y="26411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500ADF-5216-3031-4F26-ECE0DE2E35DE}"/>
              </a:ext>
            </a:extLst>
          </p:cNvPr>
          <p:cNvSpPr/>
          <p:nvPr/>
        </p:nvSpPr>
        <p:spPr>
          <a:xfrm>
            <a:off x="3705825" y="978408"/>
            <a:ext cx="4767615" cy="135331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1DE85-26D1-3005-AE97-389105A9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825" y="2551176"/>
            <a:ext cx="8466584" cy="43068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A8EF0468-516F-4A34-8C81-9AA00237469F}"/>
              </a:ext>
            </a:extLst>
          </p:cNvPr>
          <p:cNvSpPr/>
          <p:nvPr/>
        </p:nvSpPr>
        <p:spPr>
          <a:xfrm rot="5400000">
            <a:off x="2767293" y="2477501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7BE7981-FD32-BB80-E1E9-7C0394A3F40C}"/>
              </a:ext>
            </a:extLst>
          </p:cNvPr>
          <p:cNvSpPr/>
          <p:nvPr/>
        </p:nvSpPr>
        <p:spPr>
          <a:xfrm rot="5400000">
            <a:off x="2768108" y="273353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FE1AAC89-8E6F-0D69-1F31-F0FA3DA56BF7}"/>
              </a:ext>
            </a:extLst>
          </p:cNvPr>
          <p:cNvSpPr/>
          <p:nvPr/>
        </p:nvSpPr>
        <p:spPr>
          <a:xfrm rot="5400000">
            <a:off x="2771797" y="415399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85A93EB1-1C82-DE97-3737-2CF2601378A7}"/>
              </a:ext>
            </a:extLst>
          </p:cNvPr>
          <p:cNvSpPr/>
          <p:nvPr/>
        </p:nvSpPr>
        <p:spPr>
          <a:xfrm rot="5400000">
            <a:off x="2771796" y="557445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A0AFBF-8554-1908-BD96-64E7FA6A23BC}"/>
              </a:ext>
            </a:extLst>
          </p:cNvPr>
          <p:cNvSpPr/>
          <p:nvPr/>
        </p:nvSpPr>
        <p:spPr>
          <a:xfrm>
            <a:off x="2584704" y="2028659"/>
            <a:ext cx="1116617" cy="71820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7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2" grpId="0" animBg="1"/>
      <p:bldP spid="2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5F56D-046B-7B00-BF6C-C7FC24532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D846-5C92-8208-3235-0AECB524C27A}"/>
              </a:ext>
            </a:extLst>
          </p:cNvPr>
          <p:cNvSpPr/>
          <p:nvPr/>
        </p:nvSpPr>
        <p:spPr>
          <a:xfrm>
            <a:off x="3697659" y="4320770"/>
            <a:ext cx="4754879" cy="93703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DAAE6-2485-853E-6B56-798181990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268" y="2272609"/>
            <a:ext cx="9945488" cy="2048161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875ED1A8-3DD5-94B6-3F69-FFFD614BB48A}"/>
              </a:ext>
            </a:extLst>
          </p:cNvPr>
          <p:cNvSpPr/>
          <p:nvPr/>
        </p:nvSpPr>
        <p:spPr>
          <a:xfrm rot="5400000">
            <a:off x="1268493" y="2147954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3EA187B-6ADC-0CC9-4865-24232F978220}"/>
              </a:ext>
            </a:extLst>
          </p:cNvPr>
          <p:cNvSpPr/>
          <p:nvPr/>
        </p:nvSpPr>
        <p:spPr>
          <a:xfrm rot="5400000">
            <a:off x="1268492" y="303779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F0F730-CEC5-D5F4-2348-E90DBD8A0F92}"/>
              </a:ext>
            </a:extLst>
          </p:cNvPr>
          <p:cNvSpPr/>
          <p:nvPr/>
        </p:nvSpPr>
        <p:spPr>
          <a:xfrm>
            <a:off x="3023617" y="2559975"/>
            <a:ext cx="2633472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51D045-A5C9-7F81-E56B-404CEA9F47CE}"/>
              </a:ext>
            </a:extLst>
          </p:cNvPr>
          <p:cNvSpPr/>
          <p:nvPr/>
        </p:nvSpPr>
        <p:spPr>
          <a:xfrm>
            <a:off x="3060192" y="3426679"/>
            <a:ext cx="3072384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49828C-87C9-EAB9-2F48-C49F0E264D56}"/>
              </a:ext>
            </a:extLst>
          </p:cNvPr>
          <p:cNvSpPr/>
          <p:nvPr/>
        </p:nvSpPr>
        <p:spPr>
          <a:xfrm>
            <a:off x="6132576" y="3426679"/>
            <a:ext cx="3328416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CA985-6C8C-0284-109A-C154A9272035}"/>
              </a:ext>
            </a:extLst>
          </p:cNvPr>
          <p:cNvSpPr/>
          <p:nvPr/>
        </p:nvSpPr>
        <p:spPr>
          <a:xfrm>
            <a:off x="9460992" y="3424228"/>
            <a:ext cx="2414016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7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5" grpId="1" animBg="1"/>
      <p:bldP spid="6" grpId="0" animBg="1"/>
      <p:bldP spid="2" grpId="0" animBg="1"/>
      <p:bldP spid="2" grpId="1" animBg="1"/>
      <p:bldP spid="4" grpId="0" animBg="1"/>
      <p:bldP spid="4" grpId="1" animBg="1"/>
      <p:bldP spid="7" grpId="0" animBg="1"/>
      <p:bldP spid="7" grpId="1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7DBB-2976-A329-3238-C780CDC1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Index Metadata and Other Metrics?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92F3A-9C29-E2A1-A84F-176656947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in the spreadsheet</a:t>
            </a:r>
          </a:p>
          <a:p>
            <a:r>
              <a:rPr lang="en-US" dirty="0"/>
              <a:t>258 columns - details on</a:t>
            </a:r>
          </a:p>
          <a:p>
            <a:pPr lvl="1"/>
            <a:r>
              <a:rPr lang="en-US" dirty="0"/>
              <a:t>Foreign key constraints</a:t>
            </a:r>
          </a:p>
          <a:p>
            <a:pPr lvl="1"/>
            <a:r>
              <a:rPr lang="en-US" dirty="0"/>
              <a:t>Table &amp; column constraints</a:t>
            </a:r>
          </a:p>
          <a:p>
            <a:pPr lvl="1"/>
            <a:r>
              <a:rPr lang="en-US" dirty="0"/>
              <a:t>Statistics names and filter definitions</a:t>
            </a:r>
          </a:p>
          <a:p>
            <a:pPr lvl="1"/>
            <a:r>
              <a:rPr lang="en-US" dirty="0"/>
              <a:t>Extended properties</a:t>
            </a:r>
          </a:p>
          <a:p>
            <a:pPr lvl="1"/>
            <a:r>
              <a:rPr lang="en-US" dirty="0"/>
              <a:t>All usage metrics</a:t>
            </a:r>
          </a:p>
          <a:p>
            <a:pPr lvl="1"/>
            <a:r>
              <a:rPr lang="en-US" dirty="0"/>
              <a:t>All Operational metrics</a:t>
            </a:r>
          </a:p>
          <a:p>
            <a:pPr lvl="2"/>
            <a:r>
              <a:rPr lang="en-US" dirty="0"/>
              <a:t>including in-memory &amp;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Metadata - index, table, database, instance</a:t>
            </a:r>
          </a:p>
        </p:txBody>
      </p:sp>
      <p:pic>
        <p:nvPicPr>
          <p:cNvPr id="3074" name="Picture 2" descr="Neo to Morpheus – As I was saying…">
            <a:extLst>
              <a:ext uri="{FF2B5EF4-FFF2-40B4-BE49-F238E27FC236}">
                <a16:creationId xmlns:a16="http://schemas.microsoft.com/office/drawing/2014/main" id="{59297A39-9275-7D81-0857-2FCB6F2A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706135"/>
            <a:ext cx="4936236" cy="559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893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Up 1">
            <a:extLst>
              <a:ext uri="{FF2B5EF4-FFF2-40B4-BE49-F238E27FC236}">
                <a16:creationId xmlns:a16="http://schemas.microsoft.com/office/drawing/2014/main" id="{89DC5A05-AFBC-48BB-0698-5DBA8C48370B}"/>
              </a:ext>
            </a:extLst>
          </p:cNvPr>
          <p:cNvSpPr/>
          <p:nvPr/>
        </p:nvSpPr>
        <p:spPr>
          <a:xfrm>
            <a:off x="646176" y="320040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761D68-DE01-2349-EE49-4D4CA226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3685032"/>
            <a:ext cx="7735380" cy="2057687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901B8A-996C-7A0C-8F18-E1E7BC5F4201}"/>
              </a:ext>
            </a:extLst>
          </p:cNvPr>
          <p:cNvSpPr/>
          <p:nvPr/>
        </p:nvSpPr>
        <p:spPr>
          <a:xfrm>
            <a:off x="3060192" y="5748053"/>
            <a:ext cx="4096512" cy="97360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F214A9C4-D5B5-ED76-ECBC-897BB06CF830}"/>
              </a:ext>
            </a:extLst>
          </p:cNvPr>
          <p:cNvSpPr/>
          <p:nvPr/>
        </p:nvSpPr>
        <p:spPr>
          <a:xfrm rot="10800000">
            <a:off x="4445412" y="262432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581477C-8EDE-FBBE-6E3D-069D2D206215}"/>
              </a:ext>
            </a:extLst>
          </p:cNvPr>
          <p:cNvSpPr/>
          <p:nvPr/>
        </p:nvSpPr>
        <p:spPr>
          <a:xfrm rot="10800000">
            <a:off x="5327904" y="262432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1BAAA0EB-1A57-698A-745F-2E8CF51207C2}"/>
              </a:ext>
            </a:extLst>
          </p:cNvPr>
          <p:cNvSpPr/>
          <p:nvPr/>
        </p:nvSpPr>
        <p:spPr>
          <a:xfrm rot="10800000">
            <a:off x="5985225" y="262432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49BBC58-F41A-4CD3-ED83-3BADC41C58C3}"/>
              </a:ext>
            </a:extLst>
          </p:cNvPr>
          <p:cNvSpPr/>
          <p:nvPr/>
        </p:nvSpPr>
        <p:spPr>
          <a:xfrm rot="10800000">
            <a:off x="6206777" y="3026664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F5DEF66C-3A94-2A0C-30B1-10EC0BC997C1}"/>
              </a:ext>
            </a:extLst>
          </p:cNvPr>
          <p:cNvSpPr/>
          <p:nvPr/>
        </p:nvSpPr>
        <p:spPr>
          <a:xfrm rot="10800000">
            <a:off x="4194048" y="4197096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D8AA9D7-C088-562B-3428-182DD0258D69}"/>
              </a:ext>
            </a:extLst>
          </p:cNvPr>
          <p:cNvSpPr/>
          <p:nvPr/>
        </p:nvSpPr>
        <p:spPr>
          <a:xfrm rot="10800000">
            <a:off x="7485888" y="422336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9A6CC59-7A86-8B7D-EDC3-AAEEA84489E5}"/>
              </a:ext>
            </a:extLst>
          </p:cNvPr>
          <p:cNvSpPr/>
          <p:nvPr/>
        </p:nvSpPr>
        <p:spPr>
          <a:xfrm rot="5400000">
            <a:off x="783239" y="3330060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D86E8978-6C6A-60EA-E14D-A4543285E528}"/>
              </a:ext>
            </a:extLst>
          </p:cNvPr>
          <p:cNvSpPr/>
          <p:nvPr/>
        </p:nvSpPr>
        <p:spPr>
          <a:xfrm rot="5400000">
            <a:off x="783238" y="486541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C8B249-A06F-E558-0D7C-7D7D5AEC57AB}"/>
              </a:ext>
            </a:extLst>
          </p:cNvPr>
          <p:cNvSpPr/>
          <p:nvPr/>
        </p:nvSpPr>
        <p:spPr>
          <a:xfrm>
            <a:off x="1660539" y="4068243"/>
            <a:ext cx="960741" cy="119427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A3431C7-62D3-3B76-C797-5A691AF78A4F}"/>
              </a:ext>
            </a:extLst>
          </p:cNvPr>
          <p:cNvSpPr/>
          <p:nvPr/>
        </p:nvSpPr>
        <p:spPr>
          <a:xfrm rot="5400000">
            <a:off x="806409" y="411673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5D38D-B5E6-BAE8-CEDF-6729F6ED1458}"/>
              </a:ext>
            </a:extLst>
          </p:cNvPr>
          <p:cNvSpPr txBox="1"/>
          <p:nvPr/>
        </p:nvSpPr>
        <p:spPr>
          <a:xfrm>
            <a:off x="2766785" y="4434546"/>
            <a:ext cx="960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0.00%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801CE-A426-F202-674D-BCCB8C3A206D}"/>
              </a:ext>
            </a:extLst>
          </p:cNvPr>
          <p:cNvSpPr txBox="1"/>
          <p:nvPr/>
        </p:nvSpPr>
        <p:spPr>
          <a:xfrm>
            <a:off x="2603517" y="4787170"/>
            <a:ext cx="1207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- 8.54%</a:t>
            </a:r>
          </a:p>
        </p:txBody>
      </p:sp>
    </p:spTree>
    <p:extLst>
      <p:ext uri="{BB962C8B-B14F-4D97-AF65-F5344CB8AC3E}">
        <p14:creationId xmlns:p14="http://schemas.microsoft.com/office/powerpoint/2010/main" val="2506345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3" grpId="0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CEDAC-673A-59CE-E955-B66E8A82D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E376B-A0B4-E4CE-E768-0FC1E827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84" y="1197864"/>
            <a:ext cx="7506748" cy="3115110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06A66A-CE77-5233-0706-1C06E041DB82}"/>
              </a:ext>
            </a:extLst>
          </p:cNvPr>
          <p:cNvSpPr/>
          <p:nvPr/>
        </p:nvSpPr>
        <p:spPr>
          <a:xfrm>
            <a:off x="4033479" y="4312974"/>
            <a:ext cx="3159801" cy="149346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8A737E0D-36CB-C2B6-6C23-6CC682814651}"/>
              </a:ext>
            </a:extLst>
          </p:cNvPr>
          <p:cNvSpPr/>
          <p:nvPr/>
        </p:nvSpPr>
        <p:spPr>
          <a:xfrm rot="5400000">
            <a:off x="975883" y="127011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B067A18-4424-58DA-01D1-938664AD76E5}"/>
              </a:ext>
            </a:extLst>
          </p:cNvPr>
          <p:cNvSpPr/>
          <p:nvPr/>
        </p:nvSpPr>
        <p:spPr>
          <a:xfrm rot="10800000">
            <a:off x="6352032" y="134416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30F79331-C3CF-41AD-0FE2-2167E824C320}"/>
              </a:ext>
            </a:extLst>
          </p:cNvPr>
          <p:cNvSpPr/>
          <p:nvPr/>
        </p:nvSpPr>
        <p:spPr>
          <a:xfrm rot="16200000">
            <a:off x="7815596" y="2440925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496E2A-6F93-8815-3C96-6338248EF1F2}"/>
              </a:ext>
            </a:extLst>
          </p:cNvPr>
          <p:cNvSpPr/>
          <p:nvPr/>
        </p:nvSpPr>
        <p:spPr>
          <a:xfrm>
            <a:off x="390145" y="4327779"/>
            <a:ext cx="2670048" cy="78476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7AC55-2581-8A7A-81A2-44AE2F111413}"/>
              </a:ext>
            </a:extLst>
          </p:cNvPr>
          <p:cNvSpPr/>
          <p:nvPr/>
        </p:nvSpPr>
        <p:spPr>
          <a:xfrm>
            <a:off x="-12192" y="4464417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8F13B5-A5CA-24A3-C1C1-3F6F2D98E1AD}"/>
              </a:ext>
            </a:extLst>
          </p:cNvPr>
          <p:cNvSpPr/>
          <p:nvPr/>
        </p:nvSpPr>
        <p:spPr>
          <a:xfrm>
            <a:off x="390145" y="4653047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6CE89-C351-285E-D4D0-2C44F5B6C246}"/>
              </a:ext>
            </a:extLst>
          </p:cNvPr>
          <p:cNvSpPr/>
          <p:nvPr/>
        </p:nvSpPr>
        <p:spPr>
          <a:xfrm>
            <a:off x="3062205" y="4299158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B66E6-1579-D8E7-416A-283F14D06BB9}"/>
              </a:ext>
            </a:extLst>
          </p:cNvPr>
          <p:cNvSpPr/>
          <p:nvPr/>
        </p:nvSpPr>
        <p:spPr>
          <a:xfrm>
            <a:off x="4032506" y="4306255"/>
            <a:ext cx="1734310" cy="22002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58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2" grpId="0" animBg="1"/>
      <p:bldP spid="2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structure of target database</a:t>
            </a:r>
          </a:p>
          <a:p>
            <a:r>
              <a:rPr lang="en-US" dirty="0"/>
              <a:t>Apply changes to clone to produce prescribed “end state”</a:t>
            </a:r>
          </a:p>
          <a:p>
            <a:r>
              <a:rPr lang="en-US" dirty="0"/>
              <a:t>Create delta scripts using favorite DDL comparison tool: target -&gt; ”end state”</a:t>
            </a:r>
          </a:p>
          <a:p>
            <a:pPr lvl="1"/>
            <a:r>
              <a:rPr lang="en-US" dirty="0"/>
              <a:t>Scripting DDL changes best left to “experts”</a:t>
            </a:r>
          </a:p>
          <a:p>
            <a:r>
              <a:rPr lang="en-US" dirty="0"/>
              <a:t>Create “rollback code” by comparing </a:t>
            </a:r>
            <a:br>
              <a:rPr lang="en-US" dirty="0"/>
            </a:br>
            <a:r>
              <a:rPr lang="en-US" dirty="0"/>
              <a:t>in the opposite direction</a:t>
            </a:r>
          </a:p>
          <a:p>
            <a:r>
              <a:rPr lang="en-US" dirty="0"/>
              <a:t>Plan for lots of log file</a:t>
            </a:r>
          </a:p>
          <a:p>
            <a:r>
              <a:rPr lang="en-US" dirty="0"/>
              <a:t>Use Incrementalism </a:t>
            </a:r>
          </a:p>
          <a:p>
            <a:pPr lvl="1"/>
            <a:r>
              <a:rPr lang="en-US" dirty="0"/>
              <a:t>Consider DISABLE before dropping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Preparation</a:t>
            </a:r>
          </a:p>
        </p:txBody>
      </p:sp>
      <p:pic>
        <p:nvPicPr>
          <p:cNvPr id="19458" name="Picture 2" descr="man holding brown rolling pin">
            <a:extLst>
              <a:ext uri="{FF2B5EF4-FFF2-40B4-BE49-F238E27FC236}">
                <a16:creationId xmlns:a16="http://schemas.microsoft.com/office/drawing/2014/main" id="{CF930B3C-0926-7103-A450-70C872A12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56" y="2478024"/>
            <a:ext cx="5567172" cy="369660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58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delta scripts to target database</a:t>
            </a:r>
          </a:p>
          <a:p>
            <a:r>
              <a:rPr lang="en-US" dirty="0"/>
              <a:t>Re-compare “end state” to target database</a:t>
            </a:r>
          </a:p>
          <a:p>
            <a:pPr lvl="1"/>
            <a:r>
              <a:rPr lang="en-US" dirty="0"/>
              <a:t>Address any discrepancies</a:t>
            </a:r>
          </a:p>
          <a:p>
            <a:r>
              <a:rPr lang="en-US" dirty="0"/>
              <a:t>Execute rollback code if SHTF</a:t>
            </a:r>
          </a:p>
          <a:p>
            <a:r>
              <a:rPr lang="en-US" dirty="0"/>
              <a:t>*IMPORTANT* Batch changes by table</a:t>
            </a:r>
          </a:p>
          <a:p>
            <a:pPr lvl="1"/>
            <a:r>
              <a:rPr lang="en-US" dirty="0"/>
              <a:t>More time to script &amp; execute</a:t>
            </a:r>
          </a:p>
          <a:p>
            <a:pPr lvl="1"/>
            <a:r>
              <a:rPr lang="en-US" dirty="0"/>
              <a:t>Expedites (inevitable) rollbacks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Application</a:t>
            </a:r>
          </a:p>
        </p:txBody>
      </p:sp>
      <p:pic>
        <p:nvPicPr>
          <p:cNvPr id="20484" name="Picture 4" descr="Free Floor Plan on Table Stock Photo">
            <a:extLst>
              <a:ext uri="{FF2B5EF4-FFF2-40B4-BE49-F238E27FC236}">
                <a16:creationId xmlns:a16="http://schemas.microsoft.com/office/drawing/2014/main" id="{02BCA2B9-EF13-019D-AA72-16F01E30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968" y="1307592"/>
            <a:ext cx="6198503" cy="41282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7842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7EC68-AF98-81F7-2FE1-11EDE8F0B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News - Even bigger event SQL CPU max 32%, no issues reported</a:t>
            </a:r>
          </a:p>
          <a:p>
            <a:pPr lvl="1"/>
            <a:r>
              <a:rPr lang="en-US" dirty="0"/>
              <a:t>Even more better - No performance complaints!</a:t>
            </a:r>
          </a:p>
          <a:p>
            <a:r>
              <a:rPr lang="en-US" dirty="0"/>
              <a:t>Completed most of the remaining index prescriptions, including:</a:t>
            </a:r>
          </a:p>
          <a:p>
            <a:pPr lvl="1"/>
            <a:r>
              <a:rPr lang="en-US" dirty="0"/>
              <a:t>Replace many least-used indexes with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Drop indexes not adding value</a:t>
            </a:r>
          </a:p>
          <a:p>
            <a:pPr lvl="1"/>
            <a:r>
              <a:rPr lang="en-US" dirty="0"/>
              <a:t>Add high-value missing indexes, </a:t>
            </a:r>
            <a:br>
              <a:rPr lang="en-US" dirty="0"/>
            </a:br>
            <a:r>
              <a:rPr lang="en-US" dirty="0"/>
              <a:t>heap clusters, &amp; foreign key covers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CDC90-5B31-C0BF-51B8-228F61C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They Lived Happily Ever After</a:t>
            </a:r>
          </a:p>
        </p:txBody>
      </p:sp>
      <p:pic>
        <p:nvPicPr>
          <p:cNvPr id="18434" name="Picture 2" descr="yellow smiley emoji on gray textile">
            <a:extLst>
              <a:ext uri="{FF2B5EF4-FFF2-40B4-BE49-F238E27FC236}">
                <a16:creationId xmlns:a16="http://schemas.microsoft.com/office/drawing/2014/main" id="{AC6A758F-4FE7-86D0-0661-B9823ADC1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026" y="2378488"/>
            <a:ext cx="6315455" cy="41077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63500" dist="1397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67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T-SQL code, Excel workbook, &amp; this presentation on </a:t>
            </a:r>
            <a:r>
              <a:rPr lang="en-US" dirty="0">
                <a:hlinkClick r:id="rId3"/>
              </a:rPr>
              <a:t>Github</a:t>
            </a:r>
            <a:endParaRPr lang="en-US" dirty="0"/>
          </a:p>
          <a:p>
            <a:r>
              <a:rPr lang="en-US" dirty="0"/>
              <a:t>Up to 8 hours free consulting!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Free Stuff!</a:t>
            </a:r>
          </a:p>
        </p:txBody>
      </p:sp>
      <p:pic>
        <p:nvPicPr>
          <p:cNvPr id="16388" name="Picture 4" descr="Free Special Offer Bargain vector and picture">
            <a:extLst>
              <a:ext uri="{FF2B5EF4-FFF2-40B4-BE49-F238E27FC236}">
                <a16:creationId xmlns:a16="http://schemas.microsoft.com/office/drawing/2014/main" id="{022ED25D-06BF-6A59-390A-C218AFE02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3392424"/>
            <a:ext cx="609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506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edge cases</a:t>
            </a:r>
          </a:p>
          <a:p>
            <a:r>
              <a:rPr lang="en-US" dirty="0"/>
              <a:t>Bug hunts &amp; error handling</a:t>
            </a:r>
          </a:p>
          <a:p>
            <a:r>
              <a:rPr lang="en-US" dirty="0"/>
              <a:t>Tables - history (CDC, SVN, LDG), graph, internal</a:t>
            </a:r>
          </a:p>
          <a:p>
            <a:r>
              <a:rPr lang="en-US" dirty="0"/>
              <a:t>Azure - SQL Database, SQL Managed Instance</a:t>
            </a:r>
          </a:p>
          <a:p>
            <a:r>
              <a:rPr lang="en-US" dirty="0"/>
              <a:t>Special indexes - XML, full-text, spatial, hash</a:t>
            </a:r>
          </a:p>
          <a:p>
            <a:r>
              <a:rPr lang="en-US" dirty="0"/>
              <a:t>SQL table valued functions (TVF)</a:t>
            </a:r>
          </a:p>
          <a:p>
            <a:r>
              <a:rPr lang="en-US" dirty="0"/>
              <a:t>Additional execution parameters</a:t>
            </a:r>
          </a:p>
          <a:p>
            <a:r>
              <a:rPr lang="en-US" dirty="0"/>
              <a:t>Labeling, cell comments, and navigation</a:t>
            </a:r>
          </a:p>
          <a:p>
            <a:r>
              <a:rPr lang="en-US" dirty="0"/>
              <a:t>Documentation (what’s that?)</a:t>
            </a:r>
          </a:p>
          <a:p>
            <a:r>
              <a:rPr lang="en-US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Looking for Volunteers to help improve </a:t>
            </a:r>
            <a:r>
              <a:rPr lang="en-US" dirty="0" err="1"/>
              <a:t>SQLXL_Index</a:t>
            </a:r>
            <a:endParaRPr lang="en-US" dirty="0"/>
          </a:p>
        </p:txBody>
      </p:sp>
      <p:pic>
        <p:nvPicPr>
          <p:cNvPr id="15362" name="Picture 2" descr="woman wearing black collared jacket">
            <a:extLst>
              <a:ext uri="{FF2B5EF4-FFF2-40B4-BE49-F238E27FC236}">
                <a16:creationId xmlns:a16="http://schemas.microsoft.com/office/drawing/2014/main" id="{2694EC5E-33F4-04E0-CFDE-2B0E11C77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76" y="2990088"/>
            <a:ext cx="5274564" cy="350231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188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Business: SAAS - Membership &amp; Event Management services</a:t>
            </a:r>
          </a:p>
          <a:p>
            <a:r>
              <a:rPr lang="en-US" dirty="0"/>
              <a:t>Application: has always been “slow” and getting “slower”</a:t>
            </a:r>
          </a:p>
          <a:p>
            <a:r>
              <a:rPr lang="en-US" dirty="0"/>
              <a:t>Problem: application failed when really busy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Once Upon a Time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9E16C1-A1B4-EC99-A46B-1F720C09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62" y="1404231"/>
            <a:ext cx="7205472" cy="49987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0062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7A3F82-00D6-8FA9-9A3C-77816A53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Tuning indexes is likely the starting point for improving performance</a:t>
            </a:r>
          </a:p>
          <a:p>
            <a:r>
              <a:rPr lang="en-US" dirty="0"/>
              <a:t>SQL Server lets us know where to concentrate our efforts</a:t>
            </a:r>
          </a:p>
          <a:p>
            <a:r>
              <a:rPr lang="en-US" dirty="0"/>
              <a:t>Prioritize your index tuning - biggest bang for smallest buck</a:t>
            </a:r>
          </a:p>
          <a:p>
            <a:r>
              <a:rPr lang="en-US" dirty="0"/>
              <a:t>Actionable prescriptions make tuning decisions simpler</a:t>
            </a:r>
          </a:p>
          <a:p>
            <a:r>
              <a:rPr lang="en-US" dirty="0"/>
              <a:t>Diagnostic data helps to show factors behind the priorities and prescriptions</a:t>
            </a:r>
          </a:p>
          <a:p>
            <a:r>
              <a:rPr lang="en-US" dirty="0"/>
              <a:t>Incremental changes can minimize unforeseen outcomes</a:t>
            </a:r>
          </a:p>
          <a:p>
            <a:r>
              <a:rPr lang="en-US" dirty="0"/>
              <a:t>Please help improve </a:t>
            </a:r>
            <a:r>
              <a:rPr lang="en-US" dirty="0" err="1"/>
              <a:t>SQLX_Index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1E10A-846E-3B63-57C7-898A0341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122" name="Picture 2" descr="1K+ Summary Pictures | Download Free ...">
            <a:extLst>
              <a:ext uri="{FF2B5EF4-FFF2-40B4-BE49-F238E27FC236}">
                <a16:creationId xmlns:a16="http://schemas.microsoft.com/office/drawing/2014/main" id="{095149B1-1BC8-1808-5D79-EED2C3BB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0753">
            <a:off x="8178778" y="3377695"/>
            <a:ext cx="3677603" cy="2695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900000"/>
            </a:camera>
            <a:lightRig rig="twoPt" dir="t">
              <a:rot lat="0" lon="0" rev="7200000"/>
            </a:lightRig>
          </a:scene3d>
          <a:sp3d>
            <a:bevelT w="25400" h="19050" prst="convex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465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" y="3048"/>
            <a:ext cx="12192000" cy="447039"/>
          </a:xfrm>
        </p:spPr>
        <p:txBody>
          <a:bodyPr/>
          <a:lstStyle/>
          <a:p>
            <a:pPr algn="ctr"/>
            <a:r>
              <a:rPr lang="en-US" dirty="0"/>
              <a:t>Special thanks to these and other SQL community contributors!</a:t>
            </a:r>
          </a:p>
        </p:txBody>
      </p:sp>
      <p:pic>
        <p:nvPicPr>
          <p:cNvPr id="8" name="Graphic 7" descr="Stars">
            <a:extLst>
              <a:ext uri="{FF2B5EF4-FFF2-40B4-BE49-F238E27FC236}">
                <a16:creationId xmlns:a16="http://schemas.microsoft.com/office/drawing/2014/main" id="{AAD9A8EA-FD84-A181-A85C-21224C5E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69" y="212851"/>
            <a:ext cx="4078224" cy="4078224"/>
          </a:xfrm>
          <a:prstGeom prst="rect">
            <a:avLst/>
          </a:prstGeom>
        </p:spPr>
      </p:pic>
      <p:pic>
        <p:nvPicPr>
          <p:cNvPr id="9" name="Graphic 8" descr="Stars">
            <a:extLst>
              <a:ext uri="{FF2B5EF4-FFF2-40B4-BE49-F238E27FC236}">
                <a16:creationId xmlns:a16="http://schemas.microsoft.com/office/drawing/2014/main" id="{FDF4389D-CABD-350E-7D20-6341273A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4935" y="226567"/>
            <a:ext cx="4078224" cy="4078224"/>
          </a:xfrm>
          <a:prstGeom prst="rect">
            <a:avLst/>
          </a:prstGeom>
        </p:spPr>
      </p:pic>
      <p:pic>
        <p:nvPicPr>
          <p:cNvPr id="10" name="Graphic 9" descr="Stars">
            <a:extLst>
              <a:ext uri="{FF2B5EF4-FFF2-40B4-BE49-F238E27FC236}">
                <a16:creationId xmlns:a16="http://schemas.microsoft.com/office/drawing/2014/main" id="{947443AF-20C2-6280-686F-F0733121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8309" y="212851"/>
            <a:ext cx="4078224" cy="4078224"/>
          </a:xfrm>
          <a:prstGeom prst="rect">
            <a:avLst/>
          </a:prstGeom>
        </p:spPr>
      </p:pic>
      <p:pic>
        <p:nvPicPr>
          <p:cNvPr id="11" name="Graphic 10" descr="Stars">
            <a:extLst>
              <a:ext uri="{FF2B5EF4-FFF2-40B4-BE49-F238E27FC236}">
                <a16:creationId xmlns:a16="http://schemas.microsoft.com/office/drawing/2014/main" id="{016B5A00-4EE1-0B63-1256-23EF34FB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8216" y="2891026"/>
            <a:ext cx="4078224" cy="4078224"/>
          </a:xfrm>
          <a:prstGeom prst="rect">
            <a:avLst/>
          </a:prstGeom>
        </p:spPr>
      </p:pic>
      <p:pic>
        <p:nvPicPr>
          <p:cNvPr id="12" name="Graphic 11" descr="Stars">
            <a:extLst>
              <a:ext uri="{FF2B5EF4-FFF2-40B4-BE49-F238E27FC236}">
                <a16:creationId xmlns:a16="http://schemas.microsoft.com/office/drawing/2014/main" id="{A2AEEA74-9470-90F8-EC61-6AA8ED97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76" y="2888486"/>
            <a:ext cx="4078224" cy="4078224"/>
          </a:xfrm>
          <a:prstGeom prst="rect">
            <a:avLst/>
          </a:prstGeom>
        </p:spPr>
      </p:pic>
      <p:pic>
        <p:nvPicPr>
          <p:cNvPr id="13" name="Graphic 12" descr="Stars">
            <a:extLst>
              <a:ext uri="{FF2B5EF4-FFF2-40B4-BE49-F238E27FC236}">
                <a16:creationId xmlns:a16="http://schemas.microsoft.com/office/drawing/2014/main" id="{054C10E1-8590-5803-26BB-7F872284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494" y="2892668"/>
            <a:ext cx="4078224" cy="4078224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F5FD-E520-1F5B-638E-84FBF57EC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8697481"/>
              </p:ext>
            </p:extLst>
          </p:nvPr>
        </p:nvGraphicFramePr>
        <p:xfrm>
          <a:off x="-12970" y="447041"/>
          <a:ext cx="12192001" cy="60909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5066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2920658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674437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6090917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Brent Ozar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Kevin Kline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Jes</a:t>
                      </a: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Borland</a:t>
                      </a:r>
                    </a:p>
                    <a:p>
                      <a:pPr algn="ctr" rtl="0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Tom Collins</a:t>
                      </a:r>
                    </a:p>
                    <a:p>
                      <a:pPr algn="ctr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Erik Darling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Glenn Berry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Gail Shaw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Pedro Lopes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Tim Ford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Sean McCown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Kendra Little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Pinal Dave</a:t>
                      </a:r>
                    </a:p>
                    <a:p>
                      <a:pPr algn="ctr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Phil Factor</a:t>
                      </a:r>
                    </a:p>
                    <a:p>
                      <a:pPr algn="ctr" fontAlgn="b">
                        <a:spcBef>
                          <a:spcPts val="1800"/>
                        </a:spcBef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Kalen Delaney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Jason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Strate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Jared Westover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Grant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Fritchey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Yun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Paul Randall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Kimberly Tripp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Edward Pollack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Ahmad Yaseen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Ola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Hallengren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Denny Cherry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Aaron Bertrand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Jonathan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Kehayias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Dmitri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Korotkevitch</a:t>
                      </a:r>
                    </a:p>
                    <a:p>
                      <a:pPr algn="ctr" rtl="0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Niko Neugebauer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Monica Rathbun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Kendall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vanDyke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Thomas LaRock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Eduardo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Pivaral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28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053C9-29BA-C090-E3FF-6A0FF530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question mark - questions stock pictures, royalty-free photos &amp; images">
            <a:extLst>
              <a:ext uri="{FF2B5EF4-FFF2-40B4-BE49-F238E27FC236}">
                <a16:creationId xmlns:a16="http://schemas.microsoft.com/office/drawing/2014/main" id="{9B4F3622-AC3F-22E5-3C82-805F215B35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992" y="576072"/>
            <a:ext cx="3938016" cy="59070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699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4618-96F3-DD91-27BC-89F107A1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fill out the Session Review!</a:t>
            </a:r>
          </a:p>
        </p:txBody>
      </p:sp>
      <p:pic>
        <p:nvPicPr>
          <p:cNvPr id="23556" name="Picture 4" descr="person using a green highlighter to tick a form - filling out survey stock pictures, royalty-free photos &amp; images">
            <a:extLst>
              <a:ext uri="{FF2B5EF4-FFF2-40B4-BE49-F238E27FC236}">
                <a16:creationId xmlns:a16="http://schemas.microsoft.com/office/drawing/2014/main" id="{16AA917A-84D8-869F-4097-B0ED7C8486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8" y="1417320"/>
            <a:ext cx="5797296" cy="386486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758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7F5F667-7849-C6FC-FD5F-FCB092B8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dirty="0"/>
              <a:t>Bill Sanscrainte</a:t>
            </a:r>
          </a:p>
          <a:p>
            <a:pPr marL="0" indent="0" algn="ctr">
              <a:buNone/>
            </a:pPr>
            <a:r>
              <a:rPr lang="en-US" sz="3600" dirty="0">
                <a:hlinkClick r:id="rId3" action="ppaction://hlinkfile"/>
              </a:rPr>
              <a:t>linkedin.com/in/</a:t>
            </a:r>
            <a:r>
              <a:rPr lang="en-US" sz="3600" dirty="0" err="1">
                <a:hlinkClick r:id="rId3" action="ppaction://hlinkfile"/>
              </a:rPr>
              <a:t>billsanscrainte</a:t>
            </a:r>
            <a:r>
              <a:rPr lang="en-US" sz="3600" dirty="0"/>
              <a:t> &amp; </a:t>
            </a:r>
            <a:r>
              <a:rPr lang="en-US" sz="3600" dirty="0">
                <a:hlinkClick r:id="rId4"/>
              </a:rPr>
              <a:t>Bill@Sanscrainte.com</a:t>
            </a:r>
            <a:endParaRPr lang="en-US" sz="3600" dirty="0"/>
          </a:p>
          <a:p>
            <a:pPr marL="0" indent="0">
              <a:buNone/>
            </a:pPr>
            <a:r>
              <a:rPr lang="en-US" dirty="0"/>
              <a:t>Presentation, spreadsheet, &amp; T-SQL @ </a:t>
            </a:r>
            <a:r>
              <a:rPr lang="en-US" sz="3600" dirty="0">
                <a:hlinkClick r:id="rId5"/>
              </a:rPr>
              <a:t>https://github.com/SQLXL/SQLXL</a:t>
            </a:r>
            <a:endParaRPr lang="en-US" sz="36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400" dirty="0"/>
              <a:t>Also See:</a:t>
            </a:r>
          </a:p>
          <a:p>
            <a:pPr marL="0" indent="0">
              <a:buNone/>
            </a:pPr>
            <a:r>
              <a:rPr lang="en-US" sz="2400" dirty="0">
                <a:hlinkClick r:id="rId6"/>
              </a:rPr>
              <a:t>Brent </a:t>
            </a:r>
            <a:r>
              <a:rPr lang="en-US" sz="2400" dirty="0" err="1">
                <a:hlinkClick r:id="rId6"/>
              </a:rPr>
              <a:t>Ozar’s</a:t>
            </a:r>
            <a:r>
              <a:rPr lang="en-US" sz="2400" dirty="0">
                <a:hlinkClick r:id="rId6"/>
              </a:rPr>
              <a:t> </a:t>
            </a:r>
            <a:r>
              <a:rPr lang="en-US" sz="2400" dirty="0" err="1">
                <a:hlinkClick r:id="rId6"/>
              </a:rPr>
              <a:t>sp_BlitzIndex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Glenn Berry’s 89 (2022) Diagnostic Information Queries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hlinkClick r:id="rId8"/>
              </a:rPr>
              <a:t>Aaron Bertrand’s 40 table property queries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9"/>
              </a:rPr>
              <a:t>Expert Performance Indexing in Azure SQL and SQL Server 2022</a:t>
            </a:r>
            <a:r>
              <a:rPr lang="en-US" sz="2400" dirty="0"/>
              <a:t> (Great Book!)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Link to </a:t>
            </a:r>
            <a:r>
              <a:rPr lang="en-US" sz="2400" dirty="0" err="1"/>
              <a:t>sp_Blitz_Index</a:t>
            </a:r>
            <a:r>
              <a:rPr lang="en-US" sz="2400" dirty="0"/>
              <a:t> Checks:</a:t>
            </a:r>
          </a:p>
          <a:p>
            <a:pPr marL="0" indent="0">
              <a:buNone/>
            </a:pPr>
            <a:r>
              <a:rPr lang="en-US" sz="1700" dirty="0">
                <a:hlinkClick r:id="rId10"/>
              </a:rPr>
              <a:t>https://github.com/BrentOzarULTD/SQL-Server-First-Responder-Kit/blob/dev/Documentation/sp_BlitzIndex_Checks_by_Priority.md</a:t>
            </a:r>
            <a:endParaRPr lang="en-US" sz="1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D938C-20EA-C8B8-A67C-E14B5E5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 for coming!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9DAB69-F710-7923-41E2-AAFE0F57C2D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711" t="3837"/>
          <a:stretch/>
        </p:blipFill>
        <p:spPr>
          <a:xfrm>
            <a:off x="9863328" y="2587752"/>
            <a:ext cx="2121408" cy="20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3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4" y="173736"/>
            <a:ext cx="12192001" cy="1856232"/>
          </a:xfrm>
          <a:prstGeom prst="rect">
            <a:avLst/>
          </a:prstGeom>
        </p:spPr>
        <p:txBody>
          <a:bodyPr/>
          <a:lstStyle/>
          <a:p>
            <a:r>
              <a:rPr lang="en-US" sz="7200" dirty="0"/>
              <a:t>Index Performance Tuning </a:t>
            </a:r>
            <a:br>
              <a:rPr lang="en-US" sz="7200" dirty="0"/>
            </a:br>
            <a:r>
              <a:rPr lang="en-US" sz="7200" dirty="0"/>
              <a:t>Using Pain Reduction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4726" y="4562856"/>
            <a:ext cx="6096001" cy="1527048"/>
          </a:xfrm>
        </p:spPr>
        <p:txBody>
          <a:bodyPr>
            <a:noAutofit/>
          </a:bodyPr>
          <a:lstStyle/>
          <a:p>
            <a:r>
              <a:rPr lang="en-US" sz="2800" b="1" dirty="0"/>
              <a:t>SQL Saturday Orange County 2024</a:t>
            </a:r>
          </a:p>
          <a:p>
            <a:r>
              <a:rPr lang="en-US" sz="2800" b="1" dirty="0"/>
              <a:t>Bill Sanscrainte</a:t>
            </a:r>
          </a:p>
          <a:p>
            <a:r>
              <a:rPr lang="en-US" sz="2800" b="1" dirty="0"/>
              <a:t>Bill@Sanscrainte.com</a:t>
            </a:r>
          </a:p>
        </p:txBody>
      </p:sp>
      <p:pic>
        <p:nvPicPr>
          <p:cNvPr id="3" name="Picture 2" descr="Microsoft SQL Server - Azul | Better Java Performance, Superior Java Support">
            <a:extLst>
              <a:ext uri="{FF2B5EF4-FFF2-40B4-BE49-F238E27FC236}">
                <a16:creationId xmlns:a16="http://schemas.microsoft.com/office/drawing/2014/main" id="{27D17285-1163-CA9F-EDDD-F7F8427A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3581286"/>
            <a:ext cx="6490213" cy="349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36685" y="2494535"/>
            <a:ext cx="121186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Find presentation, Excel spreadsheet, &amp; T-SQL code at </a:t>
            </a:r>
          </a:p>
          <a:p>
            <a:pPr marL="0" indent="0" algn="ctr">
              <a:buNone/>
            </a:pPr>
            <a:r>
              <a:rPr lang="en-US" sz="5400" dirty="0">
                <a:hlinkClick r:id="rId4"/>
              </a:rPr>
              <a:t>https://github.com/SQLXL/SQLXL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62814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AWS via “Lift &amp; Shift” </a:t>
            </a:r>
            <a:br>
              <a:rPr lang="en-US" dirty="0"/>
            </a:br>
            <a:r>
              <a:rPr lang="en-US" dirty="0"/>
              <a:t>from on-premise</a:t>
            </a:r>
          </a:p>
          <a:p>
            <a:r>
              <a:rPr lang="en-US" dirty="0"/>
              <a:t>SQL 2016 Enterprise</a:t>
            </a:r>
          </a:p>
          <a:p>
            <a:r>
              <a:rPr lang="en-US" dirty="0"/>
              <a:t>32 cores</a:t>
            </a:r>
            <a:br>
              <a:rPr lang="en-US" dirty="0"/>
            </a:br>
            <a:r>
              <a:rPr lang="en-US" dirty="0"/>
              <a:t>240GB RAM</a:t>
            </a:r>
            <a:br>
              <a:rPr lang="en-US" dirty="0"/>
            </a:br>
            <a:r>
              <a:rPr lang="en-US" dirty="0"/>
              <a:t>2TB data</a:t>
            </a:r>
          </a:p>
          <a:p>
            <a:r>
              <a:rPr lang="en-US" dirty="0"/>
              <a:t>No SQL monitoring tools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Platform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A6CE327-5B6A-155B-9462-954BEE1D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703" y="443944"/>
            <a:ext cx="7049297" cy="610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920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" y="447039"/>
            <a:ext cx="12191999" cy="6115394"/>
          </a:xfrm>
        </p:spPr>
        <p:txBody>
          <a:bodyPr/>
          <a:lstStyle/>
          <a:p>
            <a:r>
              <a:rPr lang="en-US" dirty="0"/>
              <a:t>Are the original application Architects available?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If not, designing changes will take much longer</a:t>
            </a:r>
          </a:p>
          <a:p>
            <a:r>
              <a:rPr lang="en-US" dirty="0"/>
              <a:t>Can developers be spared for code refactoring?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by others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Are application functionality testers available?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(typically) require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no functional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Business</a:t>
            </a:r>
          </a:p>
        </p:txBody>
      </p:sp>
      <p:pic>
        <p:nvPicPr>
          <p:cNvPr id="1030" name="Picture 6" descr="group of people are working together on a project - group designing stock pictures, royalty-free photos &amp; images">
            <a:extLst>
              <a:ext uri="{FF2B5EF4-FFF2-40B4-BE49-F238E27FC236}">
                <a16:creationId xmlns:a16="http://schemas.microsoft.com/office/drawing/2014/main" id="{B8FD99A0-41CF-05B5-0364-0B77941FF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38"/>
            <a:ext cx="4083448" cy="611539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197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190046</TotalTime>
  <Words>4919</Words>
  <Application>Microsoft Office PowerPoint</Application>
  <PresentationFormat>Widescreen</PresentationFormat>
  <Paragraphs>1019</Paragraphs>
  <Slides>75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-apple-system</vt:lpstr>
      <vt:lpstr>Arial</vt:lpstr>
      <vt:lpstr>Calibri</vt:lpstr>
      <vt:lpstr>Wingdings</vt:lpstr>
      <vt:lpstr>Office Theme</vt:lpstr>
      <vt:lpstr>Index Performance Tuning  Using Pain Reduction</vt:lpstr>
      <vt:lpstr>PowerPoint Presentation</vt:lpstr>
      <vt:lpstr>PowerPoint Presentation</vt:lpstr>
      <vt:lpstr>About Me</vt:lpstr>
      <vt:lpstr>Agenda</vt:lpstr>
      <vt:lpstr>Why are we here?</vt:lpstr>
      <vt:lpstr>Client Story - Once Upon a Time</vt:lpstr>
      <vt:lpstr>Client Story - Platform</vt:lpstr>
      <vt:lpstr>Signs You Should Start With Tuning Indexes - Business</vt:lpstr>
      <vt:lpstr>Signs You Should Start With Tuning Indexes - Business</vt:lpstr>
      <vt:lpstr>Client Story - Answers - No is Bad</vt:lpstr>
      <vt:lpstr>Signs You Should Start With Tuning Indexes - Technical</vt:lpstr>
      <vt:lpstr>Signs You Should Start With Tuning Indexes - Technical</vt:lpstr>
      <vt:lpstr>Client Story - Answers - Yes is Bad</vt:lpstr>
      <vt:lpstr>New Index Tuning Approach - SQLXL_Index</vt:lpstr>
      <vt:lpstr>Performance Hurt - SQL Metrics</vt:lpstr>
      <vt:lpstr>Performance Hurt</vt:lpstr>
      <vt:lpstr>Performance Hurt</vt:lpstr>
      <vt:lpstr>Performance Hurt</vt:lpstr>
      <vt:lpstr>Performance Hurt</vt:lpstr>
      <vt:lpstr>Performance Hurt</vt:lpstr>
      <vt:lpstr>Missing Index Limitations (from Microsoft)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Prioritizing Hurt</vt:lpstr>
      <vt:lpstr>Weighting the Hurt - Defaults*</vt:lpstr>
      <vt:lpstr>Client Story - Priority Findings</vt:lpstr>
      <vt:lpstr>PowerPoint Presentation</vt:lpstr>
      <vt:lpstr>PowerPoint Presentation</vt:lpstr>
      <vt:lpstr>PowerPoint Presentation</vt:lpstr>
      <vt:lpstr>Client Story - SQLXL_Index Priority Findings</vt:lpstr>
      <vt:lpstr>Prescription Development - Legacy Approach</vt:lpstr>
      <vt:lpstr>Prescription Development - New Approach</vt:lpstr>
      <vt:lpstr>SQLXL_Index - Prescriptions</vt:lpstr>
      <vt:lpstr>SQLXL_Index - 97 Prescriptions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Client Story - Priority Table Prescription Implementation</vt:lpstr>
      <vt:lpstr>Client Story – Wait Improvements versus Previous Week</vt:lpstr>
      <vt:lpstr>Client Story – Index Hurt Improvements versus Previous Week</vt:lpstr>
      <vt:lpstr>PowerPoint Presentation</vt:lpstr>
      <vt:lpstr>PowerPoint Presentation</vt:lpstr>
      <vt:lpstr>PowerPoint Presentation</vt:lpstr>
      <vt:lpstr>SQLXL_Index Diagnostics - Sourcing</vt:lpstr>
      <vt:lpstr>SQLXL_Index Metadata &amp; Metric Sources</vt:lpstr>
      <vt:lpstr>SQLXL_Index - 451 Diagnostics (SQL version aware)</vt:lpstr>
      <vt:lpstr>PowerPoint Presentation</vt:lpstr>
      <vt:lpstr>PowerPoint Presentation</vt:lpstr>
      <vt:lpstr>PowerPoint Presentation</vt:lpstr>
      <vt:lpstr>PowerPoint Presentation</vt:lpstr>
      <vt:lpstr>What about Index Metadata and Other Metrics?</vt:lpstr>
      <vt:lpstr>PowerPoint Presentation</vt:lpstr>
      <vt:lpstr>PowerPoint Presentation</vt:lpstr>
      <vt:lpstr>Implementing Index Fixes - Preparation</vt:lpstr>
      <vt:lpstr>Implementing Index Fixes - Application</vt:lpstr>
      <vt:lpstr>Client Story - They Lived Happily Ever After</vt:lpstr>
      <vt:lpstr>Free Stuff!</vt:lpstr>
      <vt:lpstr>Looking for Volunteers to help improve SQLXL_Index</vt:lpstr>
      <vt:lpstr>Summary</vt:lpstr>
      <vt:lpstr>Special thanks to these and other SQL community contributors!</vt:lpstr>
      <vt:lpstr>Questions?</vt:lpstr>
      <vt:lpstr>Please fill out the Session Review!</vt:lpstr>
      <vt:lpstr>Thanks for coming!</vt:lpstr>
      <vt:lpstr>Index Performance Tuning  Using Pain Reduction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SQLXL</cp:lastModifiedBy>
  <cp:revision>3914</cp:revision>
  <dcterms:created xsi:type="dcterms:W3CDTF">2022-12-24T15:55:49Z</dcterms:created>
  <dcterms:modified xsi:type="dcterms:W3CDTF">2024-04-25T19:46:54Z</dcterms:modified>
</cp:coreProperties>
</file>